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Nunito SemiBold"/>
      <p:regular r:id="rId22"/>
      <p:bold r:id="rId23"/>
      <p:italic r:id="rId24"/>
      <p:boldItalic r:id="rId25"/>
    </p:embeddedFont>
    <p:embeddedFont>
      <p:font typeface="Roboto"/>
      <p:regular r:id="rId26"/>
      <p:bold r:id="rId27"/>
      <p:italic r:id="rId28"/>
      <p:boldItalic r:id="rId29"/>
    </p:embeddedFon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EE79C9-B6F8-492F-BD49-6E40367297C5}">
  <a:tblStyle styleId="{0FEE79C9-B6F8-492F-BD49-6E40367297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SemiBold-regular.fntdata"/><Relationship Id="rId21" Type="http://schemas.openxmlformats.org/officeDocument/2006/relationships/slide" Target="slides/slide16.xml"/><Relationship Id="rId24" Type="http://schemas.openxmlformats.org/officeDocument/2006/relationships/font" Target="fonts/NunitoSemiBold-italic.fntdata"/><Relationship Id="rId23"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NunitoSemiBold-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382ea638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382ea638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ge382ea638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36218076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36218076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2" name="Google Shape;262;ge36218076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1a7de2a85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1a7de2a85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0" name="Google Shape;270;ge1a7de2a85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38dd35aad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38dd35aad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ge38dd35aad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8dd35aad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8dd35aad_4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6" name="Google Shape;286;ge38dd35aad_4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382ea638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382ea6385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4" name="Google Shape;294;ge382ea6385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1a7de2a85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1a7de2a85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ge1a7de2a85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19ef1466c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19ef1466c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e19ef1466c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 name="Google Shape;1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362180765_3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362180765_3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e362180765_3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3be468411_1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3be468411_1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e3be468411_1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38dd35aad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38dd35aad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ge38dd35aad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362180765_5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362180765_5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ge362180765_5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1a7de2a8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1a7de2a8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e1a7de2a8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docs.google.com/spreadsheets/u/0/d/1uodlbQKBictq5ILwoJm8URyMPDaRykgFIGzMFXc4xms/edit" TargetMode="External"/><Relationship Id="rId4" Type="http://schemas.openxmlformats.org/officeDocument/2006/relationships/hyperlink" Target="https://docs.google.com/spreadsheets/u/0/d/1uodlbQKBictq5ILwoJm8URyMPDaRykgFIGzMFXc4xms/edit" TargetMode="External"/><Relationship Id="rId5" Type="http://schemas.openxmlformats.org/officeDocument/2006/relationships/hyperlink" Target="https://drive.google.com/file/d/16QhqBcCsfOwwcpFwDBMxceqII8-bWDLG/view?usp=sharing" TargetMode="External"/><Relationship Id="rId6" Type="http://schemas.openxmlformats.org/officeDocument/2006/relationships/hyperlink" Target="https://drive.google.com/file/d/1CNVMajEGcFFMAxSl_N5YrZzwyB9Tk8W6/view?usp=sharing" TargetMode="External"/><Relationship Id="rId7" Type="http://schemas.openxmlformats.org/officeDocument/2006/relationships/hyperlink" Target="https://docs.google.com/spreadsheets/u/0/d/1uodlbQKBictq5ILwoJm8URyMPDaRykgFIGzMFXc4xms/edit" TargetMode="External"/></Relationships>
</file>

<file path=ppt/slides/_rels/slide11.xml.rels><?xml version="1.0" encoding="UTF-8" standalone="yes"?><Relationships xmlns="http://schemas.openxmlformats.org/package/2006/relationships"><Relationship Id="rId11" Type="http://schemas.openxmlformats.org/officeDocument/2006/relationships/hyperlink" Target="https://drive.google.com/file/d/13d3-QdQNp0PnJpEHp__OutnC6iOfLP5h/view?usp=sharing" TargetMode="External"/><Relationship Id="rId10" Type="http://schemas.openxmlformats.org/officeDocument/2006/relationships/hyperlink" Target="https://docs.google.com/spreadsheets/u/0/d/1uodlbQKBictq5ILwoJm8URyMPDaRykgFIGzMFXc4xms/edit" TargetMode="External"/><Relationship Id="rId13" Type="http://schemas.openxmlformats.org/officeDocument/2006/relationships/hyperlink" Target="https://drive.google.com/file/d/1CEnaJmwBXfhYQM94V6KX7t2jxwdM7yEe/view?usp=sharing" TargetMode="External"/><Relationship Id="rId12" Type="http://schemas.openxmlformats.org/officeDocument/2006/relationships/hyperlink" Target="https://docs.google.com/spreadsheets/u/0/d/1uodlbQKBictq5ILwoJm8URyMPDaRykgFIGzMFXc4xms/edit" TargetMode="External"/><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rive.google.com/file/d/10vHLBNsvrGABwjuxcRCd3Y2VJkd2XEG0/view?usp=sharing" TargetMode="External"/><Relationship Id="rId4" Type="http://schemas.openxmlformats.org/officeDocument/2006/relationships/hyperlink" Target="https://docs.google.com/spreadsheets/d/1uodlbQKBictq5ILwoJm8URyMPDaRykgFIGzMFXc4xms/edit#gid=1713624624" TargetMode="External"/><Relationship Id="rId9" Type="http://schemas.openxmlformats.org/officeDocument/2006/relationships/hyperlink" Target="https://drive.google.com/file/d/1dCkmjj5Zu6n9mTUbLwNWKFE7tLPE6qXT/view?usp=sharing" TargetMode="External"/><Relationship Id="rId15" Type="http://schemas.openxmlformats.org/officeDocument/2006/relationships/hyperlink" Target="https://drive.google.com/file/d/1f9OVbBdt50XlRe2wxe93C55nfLfBFZ3W/view?usp=sharing" TargetMode="External"/><Relationship Id="rId14" Type="http://schemas.openxmlformats.org/officeDocument/2006/relationships/hyperlink" Target="https://docs.google.com/spreadsheets/u/0/d/1uodlbQKBictq5ILwoJm8URyMPDaRykgFIGzMFXc4xms/edit" TargetMode="External"/><Relationship Id="rId17" Type="http://schemas.openxmlformats.org/officeDocument/2006/relationships/hyperlink" Target="https://docs.google.com/spreadsheets/u/0/d/1uodlbQKBictq5ILwoJm8URyMPDaRykgFIGzMFXc4xms/edit" TargetMode="External"/><Relationship Id="rId16" Type="http://schemas.openxmlformats.org/officeDocument/2006/relationships/hyperlink" Target="https://drive.google.com/file/d/1f9OVbBdt50XlRe2wxe93C55nfLfBFZ3W/view?usp=sharing" TargetMode="External"/><Relationship Id="rId5" Type="http://schemas.openxmlformats.org/officeDocument/2006/relationships/hyperlink" Target="https://drive.google.com/file/d/1MCpaL7lMR3pz3g0DOp14EroVS6bGnR7_/view?usp=sharing" TargetMode="External"/><Relationship Id="rId6" Type="http://schemas.openxmlformats.org/officeDocument/2006/relationships/hyperlink" Target="https://docs.google.com/spreadsheets/d/1uodlbQKBictq5ILwoJm8URyMPDaRykgFIGzMFXc4xms/edit#gid=1713624624" TargetMode="External"/><Relationship Id="rId7" Type="http://schemas.openxmlformats.org/officeDocument/2006/relationships/hyperlink" Target="https://drive.google.com/file/d/1NLi3xmjha9emyvqxbk_PMiwFkJlZKcQG/view?usp=sharing" TargetMode="External"/><Relationship Id="rId8" Type="http://schemas.openxmlformats.org/officeDocument/2006/relationships/hyperlink" Target="https://docs.google.com/spreadsheets/d/1uodlbQKBictq5ILwoJm8URyMPDaRykgFIGzMFXc4xms/edit#gid=171362462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kokonetworks.atlassian.net/wiki/spaces/DR/pages/3053518853/KOKO+VIVO+Management+KVM+-+Technical+Desig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drive.google.com/file/d/1FBbB3blDaAdcPU_jMfSLH-QMRtjNceFV/view?usp=sharing"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VIVO fuel </a:t>
            </a:r>
            <a:r>
              <a:rPr lang="en-US"/>
              <a:t>purchase</a:t>
            </a:r>
            <a:r>
              <a:rPr lang="en-US"/>
              <a:t> </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Fuel Ownership  Changes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ERP Changes</a:t>
            </a:r>
            <a:endParaRPr/>
          </a:p>
        </p:txBody>
      </p:sp>
      <p:sp>
        <p:nvSpPr>
          <p:cNvPr id="257" name="Google Shape;257;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58" name="Google Shape;258;p28"/>
          <p:cNvSpPr txBox="1"/>
          <p:nvPr/>
        </p:nvSpPr>
        <p:spPr>
          <a:xfrm>
            <a:off x="138750" y="926250"/>
            <a:ext cx="11914500" cy="6861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sz="1600">
              <a:solidFill>
                <a:schemeClr val="dk1"/>
              </a:solidFill>
              <a:latin typeface="Nunito"/>
              <a:ea typeface="Nunito"/>
              <a:cs typeface="Nunito"/>
              <a:sym typeface="Nunito"/>
            </a:endParaRPr>
          </a:p>
          <a:p>
            <a:pPr indent="-177800" lvl="0" marL="228600" rtl="0" algn="l">
              <a:lnSpc>
                <a:spcPct val="90000"/>
              </a:lnSpc>
              <a:spcBef>
                <a:spcPts val="0"/>
              </a:spcBef>
              <a:spcAft>
                <a:spcPts val="0"/>
              </a:spcAft>
              <a:buClr>
                <a:schemeClr val="dk1"/>
              </a:buClr>
              <a:buSzPts val="2000"/>
              <a:buChar char="●"/>
            </a:pPr>
            <a:r>
              <a:rPr lang="en-US" sz="2000">
                <a:solidFill>
                  <a:schemeClr val="dk1"/>
                </a:solidFill>
                <a:latin typeface="Nunito"/>
                <a:ea typeface="Nunito"/>
                <a:cs typeface="Nunito"/>
                <a:sym typeface="Nunito"/>
              </a:rPr>
              <a:t>Configuration</a:t>
            </a:r>
            <a:endParaRPr sz="2000">
              <a:solidFill>
                <a:schemeClr val="dk1"/>
              </a:solidFill>
              <a:latin typeface="Nunito"/>
              <a:ea typeface="Nunito"/>
              <a:cs typeface="Nunito"/>
              <a:sym typeface="Nunito"/>
            </a:endParaRPr>
          </a:p>
          <a:p>
            <a:pPr indent="-215900" lvl="1" marL="685800" rtl="0" algn="l">
              <a:lnSpc>
                <a:spcPct val="15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Update</a:t>
            </a:r>
            <a:endParaRPr sz="1800">
              <a:solidFill>
                <a:schemeClr val="dk1"/>
              </a:solidFill>
              <a:latin typeface="Nunito"/>
              <a:ea typeface="Nunito"/>
              <a:cs typeface="Nunito"/>
              <a:sym typeface="Nunito"/>
            </a:endParaRPr>
          </a:p>
          <a:p>
            <a:pPr indent="-215900" lvl="2" marL="1143000" rtl="0" algn="l">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Update Maintenance User Fuel Setting and remove Stock and Cogs JE config to stop creating COGS Journal Entry</a:t>
            </a:r>
            <a:endParaRPr sz="1600">
              <a:solidFill>
                <a:schemeClr val="dk1"/>
              </a:solidFill>
              <a:latin typeface="Nunito"/>
              <a:ea typeface="Nunito"/>
              <a:cs typeface="Nunito"/>
              <a:sym typeface="Nunito"/>
            </a:endParaRPr>
          </a:p>
          <a:p>
            <a:pPr indent="-215900" lvl="2" marL="1143000" rtl="0" algn="l">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Update Maintenance User Fuel Setting and update Payment JE accounts as per </a:t>
            </a:r>
            <a:r>
              <a:rPr lang="en-US" sz="1600" u="sng">
                <a:solidFill>
                  <a:schemeClr val="hlink"/>
                </a:solidFill>
                <a:latin typeface="Nunito"/>
                <a:ea typeface="Nunito"/>
                <a:cs typeface="Nunito"/>
                <a:sym typeface="Nunito"/>
                <a:hlinkClick r:id="rId3"/>
              </a:rPr>
              <a:t>ENTRY 6 on </a:t>
            </a:r>
            <a:r>
              <a:rPr lang="en-US" sz="1600" u="sng">
                <a:solidFill>
                  <a:schemeClr val="hlink"/>
                </a:solidFill>
                <a:highlight>
                  <a:srgbClr val="FFFFFF"/>
                </a:highlight>
                <a:latin typeface="Roboto"/>
                <a:ea typeface="Roboto"/>
                <a:cs typeface="Roboto"/>
                <a:sym typeface="Roboto"/>
                <a:hlinkClick r:id="rId4"/>
              </a:rPr>
              <a:t>Maintenance User  Journey SHEET</a:t>
            </a:r>
            <a:endParaRPr sz="1600">
              <a:solidFill>
                <a:schemeClr val="dk1"/>
              </a:solidFill>
              <a:latin typeface="Nunito"/>
              <a:ea typeface="Nunito"/>
              <a:cs typeface="Nunito"/>
              <a:sym typeface="Nunito"/>
            </a:endParaRPr>
          </a:p>
          <a:p>
            <a:pPr indent="-215900" lvl="2" marL="1143000" rtl="0" algn="l">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Update </a:t>
            </a:r>
            <a:r>
              <a:rPr lang="en-US" sz="1600" u="sng">
                <a:solidFill>
                  <a:schemeClr val="hlink"/>
                </a:solidFill>
                <a:latin typeface="Nunito"/>
                <a:ea typeface="Nunito"/>
                <a:cs typeface="Nunito"/>
                <a:sym typeface="Nunito"/>
                <a:hlinkClick r:id="rId5"/>
              </a:rPr>
              <a:t>Koko Fuel Purchase Config</a:t>
            </a:r>
            <a:r>
              <a:rPr lang="en-US" sz="1600">
                <a:solidFill>
                  <a:schemeClr val="dk1"/>
                </a:solidFill>
                <a:latin typeface="Nunito"/>
                <a:ea typeface="Nunito"/>
                <a:cs typeface="Nunito"/>
                <a:sym typeface="Nunito"/>
              </a:rPr>
              <a:t> and remove value from TPUF(</a:t>
            </a:r>
            <a:r>
              <a:rPr lang="en-US" sz="1600">
                <a:solidFill>
                  <a:schemeClr val="dk1"/>
                </a:solidFill>
                <a:latin typeface="Nunito"/>
                <a:ea typeface="Nunito"/>
                <a:cs typeface="Nunito"/>
                <a:sym typeface="Nunito"/>
              </a:rPr>
              <a:t>Technical</a:t>
            </a:r>
            <a:r>
              <a:rPr lang="en-US" sz="1600">
                <a:solidFill>
                  <a:schemeClr val="dk1"/>
                </a:solidFill>
                <a:latin typeface="Nunito"/>
                <a:ea typeface="Nunito"/>
                <a:cs typeface="Nunito"/>
                <a:sym typeface="Nunito"/>
              </a:rPr>
              <a:t> Platform User Fee) config to disable TPUF invoice creation</a:t>
            </a:r>
            <a:endParaRPr sz="1600">
              <a:solidFill>
                <a:schemeClr val="dk1"/>
              </a:solidFill>
              <a:latin typeface="Nunito"/>
              <a:ea typeface="Nunito"/>
              <a:cs typeface="Nunito"/>
              <a:sym typeface="Nunito"/>
            </a:endParaRPr>
          </a:p>
          <a:p>
            <a:pPr indent="-215900" lvl="2" marL="1143000" rtl="0" algn="l">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Update </a:t>
            </a:r>
            <a:r>
              <a:rPr lang="en-US" sz="1600" u="sng">
                <a:solidFill>
                  <a:schemeClr val="hlink"/>
                </a:solidFill>
                <a:latin typeface="Nunito"/>
                <a:ea typeface="Nunito"/>
                <a:cs typeface="Nunito"/>
                <a:sym typeface="Nunito"/>
                <a:hlinkClick r:id="rId6"/>
              </a:rPr>
              <a:t>Ethanol Product</a:t>
            </a:r>
            <a:r>
              <a:rPr lang="en-US" sz="1600">
                <a:solidFill>
                  <a:schemeClr val="dk1"/>
                </a:solidFill>
                <a:latin typeface="Nunito"/>
                <a:ea typeface="Nunito"/>
                <a:cs typeface="Nunito"/>
                <a:sym typeface="Nunito"/>
              </a:rPr>
              <a:t> and remove Taxes and update Expense Account as per </a:t>
            </a:r>
            <a:r>
              <a:rPr lang="en-US" sz="1600" u="sng">
                <a:solidFill>
                  <a:schemeClr val="hlink"/>
                </a:solidFill>
                <a:latin typeface="Nunito"/>
                <a:ea typeface="Nunito"/>
                <a:cs typeface="Nunito"/>
                <a:sym typeface="Nunito"/>
                <a:hlinkClick r:id="rId7"/>
              </a:rPr>
              <a:t>ENTRY 1 on Maintenance User Journey SHEET</a:t>
            </a:r>
            <a:endParaRPr sz="1600">
              <a:solidFill>
                <a:schemeClr val="dk1"/>
              </a:solidFill>
              <a:latin typeface="Nunito"/>
              <a:ea typeface="Nunito"/>
              <a:cs typeface="Nunito"/>
              <a:sym typeface="Nunito"/>
            </a:endParaRPr>
          </a:p>
          <a:p>
            <a:pPr indent="-215900" lvl="1" marL="685800" rtl="0" algn="l">
              <a:lnSpc>
                <a:spcPct val="15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Add</a:t>
            </a:r>
            <a:endParaRPr sz="1800">
              <a:solidFill>
                <a:schemeClr val="dk1"/>
              </a:solidFill>
              <a:latin typeface="Nunito"/>
              <a:ea typeface="Nunito"/>
              <a:cs typeface="Nunito"/>
              <a:sym typeface="Nunito"/>
            </a:endParaRPr>
          </a:p>
          <a:p>
            <a:pPr indent="-215900" lvl="2" marL="1143000" rtl="0" algn="l">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Add new configuration for Fuel Adjustment Journal Entry</a:t>
            </a:r>
            <a:endParaRPr sz="1600">
              <a:solidFill>
                <a:schemeClr val="dk1"/>
              </a:solidFill>
              <a:latin typeface="Nunito"/>
              <a:ea typeface="Nunito"/>
              <a:cs typeface="Nunito"/>
              <a:sym typeface="Nunito"/>
            </a:endParaRPr>
          </a:p>
          <a:p>
            <a:pPr indent="-215900" lvl="2" marL="1143000" rtl="0" algn="l">
              <a:lnSpc>
                <a:spcPct val="15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Add new configuration for KP refill Journal Entry</a:t>
            </a:r>
            <a:endParaRPr sz="16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sz="1600">
              <a:solidFill>
                <a:schemeClr val="dk1"/>
              </a:solidFill>
              <a:latin typeface="Nunito"/>
              <a:ea typeface="Nunito"/>
              <a:cs typeface="Nunito"/>
              <a:sym typeface="Nunito"/>
            </a:endParaRPr>
          </a:p>
          <a:p>
            <a:pPr indent="0" lvl="0" marL="228600" rtl="0" algn="l">
              <a:lnSpc>
                <a:spcPct val="90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sz="2800">
              <a:solidFill>
                <a:schemeClr val="dk1"/>
              </a:solidFill>
              <a:latin typeface="Nunito"/>
              <a:ea typeface="Nunito"/>
              <a:cs typeface="Nunito"/>
              <a:sym typeface="Nunito"/>
            </a:endParaRPr>
          </a:p>
          <a:p>
            <a:pPr indent="0" lvl="0" marL="685800" rtl="0" algn="l">
              <a:lnSpc>
                <a:spcPct val="90000"/>
              </a:lnSpc>
              <a:spcBef>
                <a:spcPts val="0"/>
              </a:spcBef>
              <a:spcAft>
                <a:spcPts val="0"/>
              </a:spcAft>
              <a:buNone/>
            </a:pPr>
            <a:r>
              <a:t/>
            </a:r>
            <a:endParaRPr sz="2800">
              <a:solidFill>
                <a:schemeClr val="dk1"/>
              </a:solidFill>
              <a:latin typeface="Nunito"/>
              <a:ea typeface="Nunito"/>
              <a:cs typeface="Nunito"/>
              <a:sym typeface="Nunito"/>
            </a:endParaRPr>
          </a:p>
          <a:p>
            <a:pPr indent="0" lvl="0" marL="685800" rtl="0" algn="l">
              <a:lnSpc>
                <a:spcPct val="90000"/>
              </a:lnSpc>
              <a:spcBef>
                <a:spcPts val="0"/>
              </a:spcBef>
              <a:spcAft>
                <a:spcPts val="0"/>
              </a:spcAft>
              <a:buNone/>
            </a:pPr>
            <a:r>
              <a:t/>
            </a:r>
            <a:endParaRPr sz="2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sz="2800">
              <a:solidFill>
                <a:schemeClr val="dk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ERP Journal Entry Creation </a:t>
            </a:r>
            <a:r>
              <a:rPr lang="en-US" sz="2400"/>
              <a:t>(once a day)</a:t>
            </a:r>
            <a:endParaRPr sz="2400"/>
          </a:p>
        </p:txBody>
      </p:sp>
      <p:sp>
        <p:nvSpPr>
          <p:cNvPr id="265" name="Google Shape;265;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66" name="Google Shape;266;p29"/>
          <p:cNvGraphicFramePr/>
          <p:nvPr/>
        </p:nvGraphicFramePr>
        <p:xfrm>
          <a:off x="554350" y="1387125"/>
          <a:ext cx="3000000" cy="3000000"/>
        </p:xfrm>
        <a:graphic>
          <a:graphicData uri="http://schemas.openxmlformats.org/drawingml/2006/table">
            <a:tbl>
              <a:tblPr>
                <a:noFill/>
                <a:tableStyleId>{0FEE79C9-B6F8-492F-BD49-6E40367297C5}</a:tableStyleId>
              </a:tblPr>
              <a:tblGrid>
                <a:gridCol w="2571750"/>
                <a:gridCol w="2571750"/>
                <a:gridCol w="2571750"/>
                <a:gridCol w="2571750"/>
              </a:tblGrid>
              <a:tr h="381000">
                <a:tc>
                  <a:txBody>
                    <a:bodyPr/>
                    <a:lstStyle/>
                    <a:p>
                      <a:pPr indent="0" lvl="0" marL="0" rtl="0" algn="l">
                        <a:spcBef>
                          <a:spcPts val="0"/>
                        </a:spcBef>
                        <a:spcAft>
                          <a:spcPts val="0"/>
                        </a:spcAft>
                        <a:buNone/>
                      </a:pPr>
                      <a:r>
                        <a:rPr lang="en-US"/>
                        <a:t>Journal Entry</a:t>
                      </a:r>
                      <a:endParaRPr/>
                    </a:p>
                  </a:txBody>
                  <a:tcPr marT="91425" marB="91425" marR="91425" marL="91425"/>
                </a:tc>
                <a:tc>
                  <a:txBody>
                    <a:bodyPr/>
                    <a:lstStyle/>
                    <a:p>
                      <a:pPr indent="0" lvl="0" marL="0" rtl="0" algn="l">
                        <a:spcBef>
                          <a:spcPts val="0"/>
                        </a:spcBef>
                        <a:spcAft>
                          <a:spcPts val="0"/>
                        </a:spcAft>
                        <a:buNone/>
                      </a:pPr>
                      <a:r>
                        <a:rPr lang="en-US"/>
                        <a:t>Journal Entry Reference (Excel)</a:t>
                      </a:r>
                      <a:endParaRPr/>
                    </a:p>
                  </a:txBody>
                  <a:tcPr marT="91425" marB="91425" marR="91425" marL="91425"/>
                </a:tc>
                <a:tc>
                  <a:txBody>
                    <a:bodyPr/>
                    <a:lstStyle/>
                    <a:p>
                      <a:pPr indent="0" lvl="0" marL="0" rtl="0" algn="l">
                        <a:spcBef>
                          <a:spcPts val="0"/>
                        </a:spcBef>
                        <a:spcAft>
                          <a:spcPts val="0"/>
                        </a:spcAft>
                        <a:buNone/>
                      </a:pPr>
                      <a:r>
                        <a:rPr lang="en-US"/>
                        <a:t>Excel Sheet Name</a:t>
                      </a:r>
                      <a:endParaRPr/>
                    </a:p>
                  </a:txBody>
                  <a:tcPr marT="91425" marB="91425" marR="91425" marL="91425"/>
                </a:tc>
                <a:tc>
                  <a:txBody>
                    <a:bodyPr/>
                    <a:lstStyle/>
                    <a:p>
                      <a:pPr indent="0" lvl="0" marL="0" rtl="0" algn="l">
                        <a:spcBef>
                          <a:spcPts val="0"/>
                        </a:spcBef>
                        <a:spcAft>
                          <a:spcPts val="0"/>
                        </a:spcAft>
                        <a:buNone/>
                      </a:pPr>
                      <a:r>
                        <a:rPr lang="en-US"/>
                        <a:t>Type</a:t>
                      </a:r>
                      <a:endParaRPr/>
                    </a:p>
                  </a:txBody>
                  <a:tcPr marT="91425" marB="91425" marR="91425" marL="91425"/>
                </a:tc>
              </a:tr>
              <a:tr h="381000">
                <a:tc>
                  <a:txBody>
                    <a:bodyPr/>
                    <a:lstStyle/>
                    <a:p>
                      <a:pPr indent="0" lvl="0" marL="0" rtl="0" algn="l">
                        <a:spcBef>
                          <a:spcPts val="0"/>
                        </a:spcBef>
                        <a:spcAft>
                          <a:spcPts val="0"/>
                        </a:spcAft>
                        <a:buNone/>
                      </a:pPr>
                      <a:r>
                        <a:rPr lang="en-US" u="sng">
                          <a:solidFill>
                            <a:schemeClr val="hlink"/>
                          </a:solidFill>
                          <a:hlinkClick r:id="rId3"/>
                        </a:rPr>
                        <a:t>When KOKO Buy Fuel(Supplier Invoice for VIVO)</a:t>
                      </a:r>
                      <a:endParaRPr/>
                    </a:p>
                  </a:txBody>
                  <a:tcPr marT="91425" marB="91425" marR="91425" marL="91425"/>
                </a:tc>
                <a:tc>
                  <a:txBody>
                    <a:bodyPr/>
                    <a:lstStyle/>
                    <a:p>
                      <a:pPr indent="0" lvl="0" marL="0" rtl="0" algn="l">
                        <a:spcBef>
                          <a:spcPts val="0"/>
                        </a:spcBef>
                        <a:spcAft>
                          <a:spcPts val="0"/>
                        </a:spcAft>
                        <a:buNone/>
                      </a:pPr>
                      <a:r>
                        <a:rPr lang="en-US" u="sng">
                          <a:solidFill>
                            <a:schemeClr val="hlink"/>
                          </a:solidFill>
                          <a:hlinkClick r:id="rId4"/>
                        </a:rPr>
                        <a:t>1</a:t>
                      </a:r>
                      <a:r>
                        <a:rPr lang="en-US"/>
                        <a:t> </a:t>
                      </a:r>
                      <a:endParaRPr/>
                    </a:p>
                  </a:txBody>
                  <a:tcPr marT="91425" marB="91425" marR="91425" marL="91425"/>
                </a:tc>
                <a:tc>
                  <a:txBody>
                    <a:bodyPr/>
                    <a:lstStyle/>
                    <a:p>
                      <a:pPr indent="0" lvl="0" marL="0" rtl="0" algn="l">
                        <a:spcBef>
                          <a:spcPts val="0"/>
                        </a:spcBef>
                        <a:spcAft>
                          <a:spcPts val="0"/>
                        </a:spcAft>
                        <a:buNone/>
                      </a:pPr>
                      <a:r>
                        <a:rPr lang="en-US">
                          <a:solidFill>
                            <a:srgbClr val="222222"/>
                          </a:solidFill>
                          <a:highlight>
                            <a:srgbClr val="FFFFFF"/>
                          </a:highlight>
                          <a:latin typeface="Roboto"/>
                          <a:ea typeface="Roboto"/>
                          <a:cs typeface="Roboto"/>
                          <a:sym typeface="Roboto"/>
                        </a:rPr>
                        <a:t>Maintenance User  Journey</a:t>
                      </a:r>
                      <a:endParaRPr/>
                    </a:p>
                  </a:txBody>
                  <a:tcPr marT="91425" marB="91425" marR="91425" marL="91425"/>
                </a:tc>
                <a:tc>
                  <a:txBody>
                    <a:bodyPr/>
                    <a:lstStyle/>
                    <a:p>
                      <a:pPr indent="0" lvl="0" marL="0" rtl="0" algn="l">
                        <a:spcBef>
                          <a:spcPts val="0"/>
                        </a:spcBef>
                        <a:spcAft>
                          <a:spcPts val="0"/>
                        </a:spcAft>
                        <a:buNone/>
                      </a:pPr>
                      <a:r>
                        <a:rPr lang="en-US">
                          <a:solidFill>
                            <a:srgbClr val="222222"/>
                          </a:solidFill>
                          <a:highlight>
                            <a:srgbClr val="FFFFFF"/>
                          </a:highlight>
                          <a:latin typeface="Roboto"/>
                          <a:ea typeface="Roboto"/>
                          <a:cs typeface="Roboto"/>
                          <a:sym typeface="Roboto"/>
                        </a:rPr>
                        <a:t>Update (Add new ledger to configuration)</a:t>
                      </a:r>
                      <a:endParaRPr>
                        <a:solidFill>
                          <a:srgbClr val="222222"/>
                        </a:solidFill>
                        <a:highlight>
                          <a:srgbClr val="FFFFFF"/>
                        </a:highlight>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US" u="sng">
                          <a:solidFill>
                            <a:schemeClr val="hlink"/>
                          </a:solidFill>
                          <a:hlinkClick r:id="rId5"/>
                        </a:rPr>
                        <a:t>Micro Tanker Fuel Adjustments (Upwards)</a:t>
                      </a:r>
                      <a:endParaRPr/>
                    </a:p>
                  </a:txBody>
                  <a:tcPr marT="91425" marB="91425" marR="91425" marL="91425"/>
                </a:tc>
                <a:tc>
                  <a:txBody>
                    <a:bodyPr/>
                    <a:lstStyle/>
                    <a:p>
                      <a:pPr indent="0" lvl="0" marL="0" rtl="0" algn="l">
                        <a:spcBef>
                          <a:spcPts val="0"/>
                        </a:spcBef>
                        <a:spcAft>
                          <a:spcPts val="0"/>
                        </a:spcAft>
                        <a:buNone/>
                      </a:pPr>
                      <a:r>
                        <a:rPr lang="en-US" u="sng">
                          <a:solidFill>
                            <a:schemeClr val="hlink"/>
                          </a:solidFill>
                          <a:hlinkClick r:id="rId6"/>
                        </a:rPr>
                        <a:t>2a</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rgbClr val="222222"/>
                          </a:solidFill>
                          <a:highlight>
                            <a:srgbClr val="FFFFFF"/>
                          </a:highlight>
                          <a:latin typeface="Roboto"/>
                          <a:ea typeface="Roboto"/>
                          <a:cs typeface="Roboto"/>
                          <a:sym typeface="Roboto"/>
                        </a:rPr>
                        <a:t>Maintenance User  Journey</a:t>
                      </a:r>
                      <a:endParaRPr>
                        <a:solidFill>
                          <a:srgbClr val="222222"/>
                        </a:solidFill>
                        <a:highlight>
                          <a:srgbClr val="FFFFFF"/>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a:solidFill>
                            <a:srgbClr val="222222"/>
                          </a:solidFill>
                          <a:highlight>
                            <a:srgbClr val="FFFFFF"/>
                          </a:highlight>
                          <a:latin typeface="Roboto"/>
                          <a:ea typeface="Roboto"/>
                          <a:cs typeface="Roboto"/>
                          <a:sym typeface="Roboto"/>
                        </a:rPr>
                        <a:t>New</a:t>
                      </a:r>
                      <a:endParaRPr>
                        <a:solidFill>
                          <a:srgbClr val="222222"/>
                        </a:solidFill>
                        <a:highlight>
                          <a:srgbClr val="FFFFFF"/>
                        </a:highlight>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u="sng">
                          <a:solidFill>
                            <a:schemeClr val="hlink"/>
                          </a:solidFill>
                          <a:hlinkClick r:id="rId7"/>
                        </a:rPr>
                        <a:t>Micro Tanker Fuel Adjustments (Downwards)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u="sng">
                          <a:solidFill>
                            <a:schemeClr val="hlink"/>
                          </a:solidFill>
                          <a:hlinkClick r:id="rId8"/>
                        </a:rPr>
                        <a:t>2b</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rgbClr val="222222"/>
                          </a:solidFill>
                          <a:highlight>
                            <a:srgbClr val="FFFFFF"/>
                          </a:highlight>
                          <a:latin typeface="Roboto"/>
                          <a:ea typeface="Roboto"/>
                          <a:cs typeface="Roboto"/>
                          <a:sym typeface="Roboto"/>
                        </a:rPr>
                        <a:t>Maintenance User  Journey</a:t>
                      </a:r>
                      <a:endParaRPr>
                        <a:solidFill>
                          <a:srgbClr val="222222"/>
                        </a:solidFill>
                        <a:highlight>
                          <a:srgbClr val="FFFFFF"/>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a:solidFill>
                            <a:srgbClr val="222222"/>
                          </a:solidFill>
                          <a:highlight>
                            <a:srgbClr val="FFFFFF"/>
                          </a:highlight>
                          <a:latin typeface="Roboto"/>
                          <a:ea typeface="Roboto"/>
                          <a:cs typeface="Roboto"/>
                          <a:sym typeface="Roboto"/>
                        </a:rPr>
                        <a:t>New</a:t>
                      </a:r>
                      <a:endParaRPr>
                        <a:solidFill>
                          <a:srgbClr val="222222"/>
                        </a:solidFill>
                        <a:highlight>
                          <a:srgbClr val="FFFFFF"/>
                        </a:highlight>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US" u="sng">
                          <a:solidFill>
                            <a:schemeClr val="hlink"/>
                          </a:solidFill>
                          <a:hlinkClick r:id="rId9"/>
                        </a:rPr>
                        <a:t>KP Fuel Refill</a:t>
                      </a:r>
                      <a:endParaRPr/>
                    </a:p>
                  </a:txBody>
                  <a:tcPr marT="91425" marB="91425" marR="91425" marL="91425"/>
                </a:tc>
                <a:tc>
                  <a:txBody>
                    <a:bodyPr/>
                    <a:lstStyle/>
                    <a:p>
                      <a:pPr indent="0" lvl="0" marL="0" rtl="0" algn="l">
                        <a:spcBef>
                          <a:spcPts val="0"/>
                        </a:spcBef>
                        <a:spcAft>
                          <a:spcPts val="0"/>
                        </a:spcAft>
                        <a:buNone/>
                      </a:pPr>
                      <a:r>
                        <a:rPr lang="en-US" u="sng">
                          <a:solidFill>
                            <a:schemeClr val="hlink"/>
                          </a:solidFill>
                          <a:hlinkClick r:id="rId10"/>
                        </a:rPr>
                        <a:t>3</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rgbClr val="222222"/>
                          </a:solidFill>
                          <a:highlight>
                            <a:srgbClr val="FFFFFF"/>
                          </a:highlight>
                          <a:latin typeface="Roboto"/>
                          <a:ea typeface="Roboto"/>
                          <a:cs typeface="Roboto"/>
                          <a:sym typeface="Roboto"/>
                        </a:rPr>
                        <a:t>Maintenance User  Journey</a:t>
                      </a:r>
                      <a:endParaRPr>
                        <a:solidFill>
                          <a:srgbClr val="222222"/>
                        </a:solidFill>
                        <a:highlight>
                          <a:srgbClr val="FFFFFF"/>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a:solidFill>
                            <a:srgbClr val="222222"/>
                          </a:solidFill>
                          <a:highlight>
                            <a:srgbClr val="FFFFFF"/>
                          </a:highlight>
                          <a:latin typeface="Roboto"/>
                          <a:ea typeface="Roboto"/>
                          <a:cs typeface="Roboto"/>
                          <a:sym typeface="Roboto"/>
                        </a:rPr>
                        <a:t>New</a:t>
                      </a:r>
                      <a:endParaRPr>
                        <a:solidFill>
                          <a:srgbClr val="222222"/>
                        </a:solidFill>
                        <a:highlight>
                          <a:srgbClr val="FFFFFF"/>
                        </a:highlight>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US" u="sng">
                          <a:solidFill>
                            <a:schemeClr val="hlink"/>
                          </a:solidFill>
                          <a:hlinkClick r:id="rId11"/>
                        </a:rPr>
                        <a:t>KP Fuel Adjustments(Upwards)</a:t>
                      </a:r>
                      <a:endParaRPr/>
                    </a:p>
                  </a:txBody>
                  <a:tcPr marT="91425" marB="91425" marR="91425" marL="91425"/>
                </a:tc>
                <a:tc>
                  <a:txBody>
                    <a:bodyPr/>
                    <a:lstStyle/>
                    <a:p>
                      <a:pPr indent="0" lvl="0" marL="0" rtl="0" algn="l">
                        <a:spcBef>
                          <a:spcPts val="0"/>
                        </a:spcBef>
                        <a:spcAft>
                          <a:spcPts val="0"/>
                        </a:spcAft>
                        <a:buNone/>
                      </a:pPr>
                      <a:r>
                        <a:rPr lang="en-US" u="sng">
                          <a:solidFill>
                            <a:schemeClr val="hlink"/>
                          </a:solidFill>
                          <a:hlinkClick r:id="rId12"/>
                        </a:rPr>
                        <a:t>4a</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rgbClr val="222222"/>
                          </a:solidFill>
                          <a:highlight>
                            <a:srgbClr val="FFFFFF"/>
                          </a:highlight>
                          <a:latin typeface="Roboto"/>
                          <a:ea typeface="Roboto"/>
                          <a:cs typeface="Roboto"/>
                          <a:sym typeface="Roboto"/>
                        </a:rPr>
                        <a:t>Maintenance User  Journey</a:t>
                      </a:r>
                      <a:endParaRPr>
                        <a:solidFill>
                          <a:srgbClr val="222222"/>
                        </a:solidFill>
                        <a:highlight>
                          <a:srgbClr val="FFFFFF"/>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a:solidFill>
                            <a:srgbClr val="222222"/>
                          </a:solidFill>
                          <a:highlight>
                            <a:srgbClr val="FFFFFF"/>
                          </a:highlight>
                          <a:latin typeface="Roboto"/>
                          <a:ea typeface="Roboto"/>
                          <a:cs typeface="Roboto"/>
                          <a:sym typeface="Roboto"/>
                        </a:rPr>
                        <a:t>New</a:t>
                      </a:r>
                      <a:endParaRPr>
                        <a:solidFill>
                          <a:srgbClr val="222222"/>
                        </a:solidFill>
                        <a:highlight>
                          <a:srgbClr val="FFFFFF"/>
                        </a:highlight>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u="sng">
                          <a:solidFill>
                            <a:schemeClr val="hlink"/>
                          </a:solidFill>
                          <a:hlinkClick r:id="rId13"/>
                        </a:rPr>
                        <a:t>KP Fuel Adjustments(Downwards)</a:t>
                      </a:r>
                      <a:endParaRPr/>
                    </a:p>
                  </a:txBody>
                  <a:tcPr marT="91425" marB="91425" marR="91425" marL="91425"/>
                </a:tc>
                <a:tc>
                  <a:txBody>
                    <a:bodyPr/>
                    <a:lstStyle/>
                    <a:p>
                      <a:pPr indent="0" lvl="0" marL="0" rtl="0" algn="l">
                        <a:spcBef>
                          <a:spcPts val="0"/>
                        </a:spcBef>
                        <a:spcAft>
                          <a:spcPts val="0"/>
                        </a:spcAft>
                        <a:buNone/>
                      </a:pPr>
                      <a:r>
                        <a:rPr lang="en-US" u="sng">
                          <a:solidFill>
                            <a:schemeClr val="hlink"/>
                          </a:solidFill>
                          <a:hlinkClick r:id="rId14"/>
                        </a:rPr>
                        <a:t>4b</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rgbClr val="222222"/>
                          </a:solidFill>
                          <a:highlight>
                            <a:srgbClr val="FFFFFF"/>
                          </a:highlight>
                          <a:latin typeface="Roboto"/>
                          <a:ea typeface="Roboto"/>
                          <a:cs typeface="Roboto"/>
                          <a:sym typeface="Roboto"/>
                        </a:rPr>
                        <a:t>Maintenance User  Journey</a:t>
                      </a:r>
                      <a:endParaRPr>
                        <a:solidFill>
                          <a:srgbClr val="222222"/>
                        </a:solidFill>
                        <a:highlight>
                          <a:srgbClr val="FFFFFF"/>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a:solidFill>
                            <a:srgbClr val="222222"/>
                          </a:solidFill>
                          <a:highlight>
                            <a:srgbClr val="FFFFFF"/>
                          </a:highlight>
                          <a:latin typeface="Roboto"/>
                          <a:ea typeface="Roboto"/>
                          <a:cs typeface="Roboto"/>
                          <a:sym typeface="Roboto"/>
                        </a:rPr>
                        <a:t>New</a:t>
                      </a:r>
                      <a:endParaRPr>
                        <a:solidFill>
                          <a:srgbClr val="222222"/>
                        </a:solidFill>
                        <a:highlight>
                          <a:srgbClr val="FFFFFF"/>
                        </a:highlight>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US" u="sng">
                          <a:solidFill>
                            <a:schemeClr val="hlink"/>
                          </a:solidFill>
                          <a:hlinkClick r:id="rId15"/>
                        </a:rPr>
                        <a:t>Maintenance</a:t>
                      </a:r>
                      <a:r>
                        <a:rPr lang="en-US" u="sng">
                          <a:solidFill>
                            <a:schemeClr val="hlink"/>
                          </a:solidFill>
                          <a:hlinkClick r:id="rId16"/>
                        </a:rPr>
                        <a:t> user dispenses</a:t>
                      </a:r>
                      <a:endParaRPr/>
                    </a:p>
                  </a:txBody>
                  <a:tcPr marT="91425" marB="91425" marR="91425" marL="91425"/>
                </a:tc>
                <a:tc>
                  <a:txBody>
                    <a:bodyPr/>
                    <a:lstStyle/>
                    <a:p>
                      <a:pPr indent="0" lvl="0" marL="0" rtl="0" algn="l">
                        <a:spcBef>
                          <a:spcPts val="0"/>
                        </a:spcBef>
                        <a:spcAft>
                          <a:spcPts val="0"/>
                        </a:spcAft>
                        <a:buNone/>
                      </a:pPr>
                      <a:r>
                        <a:rPr lang="en-US" u="sng">
                          <a:solidFill>
                            <a:schemeClr val="hlink"/>
                          </a:solidFill>
                          <a:hlinkClick r:id="rId17"/>
                        </a:rPr>
                        <a:t>6</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rgbClr val="222222"/>
                          </a:solidFill>
                          <a:highlight>
                            <a:srgbClr val="FFFFFF"/>
                          </a:highlight>
                          <a:latin typeface="Roboto"/>
                          <a:ea typeface="Roboto"/>
                          <a:cs typeface="Roboto"/>
                          <a:sym typeface="Roboto"/>
                        </a:rPr>
                        <a:t>Maintenance User  Journey</a:t>
                      </a:r>
                      <a:endParaRPr>
                        <a:solidFill>
                          <a:srgbClr val="222222"/>
                        </a:solidFill>
                        <a:highlight>
                          <a:srgbClr val="FFFFFF"/>
                        </a:highlight>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a:solidFill>
                            <a:srgbClr val="222222"/>
                          </a:solidFill>
                          <a:highlight>
                            <a:srgbClr val="FFFFFF"/>
                          </a:highlight>
                          <a:latin typeface="Roboto"/>
                          <a:ea typeface="Roboto"/>
                          <a:cs typeface="Roboto"/>
                          <a:sym typeface="Roboto"/>
                        </a:rPr>
                        <a:t>Update(Add new </a:t>
                      </a:r>
                      <a:r>
                        <a:rPr lang="en-US">
                          <a:solidFill>
                            <a:srgbClr val="222222"/>
                          </a:solidFill>
                          <a:highlight>
                            <a:srgbClr val="FFFFFF"/>
                          </a:highlight>
                          <a:latin typeface="Roboto"/>
                          <a:ea typeface="Roboto"/>
                          <a:cs typeface="Roboto"/>
                          <a:sym typeface="Roboto"/>
                        </a:rPr>
                        <a:t>ledger</a:t>
                      </a:r>
                      <a:r>
                        <a:rPr lang="en-US">
                          <a:solidFill>
                            <a:srgbClr val="222222"/>
                          </a:solidFill>
                          <a:highlight>
                            <a:srgbClr val="FFFFFF"/>
                          </a:highlight>
                          <a:latin typeface="Roboto"/>
                          <a:ea typeface="Roboto"/>
                          <a:cs typeface="Roboto"/>
                          <a:sym typeface="Roboto"/>
                        </a:rPr>
                        <a:t> to configuration)</a:t>
                      </a:r>
                      <a:endParaRPr>
                        <a:solidFill>
                          <a:srgbClr val="222222"/>
                        </a:solidFill>
                        <a:highlight>
                          <a:srgbClr val="FFFFFF"/>
                        </a:highlight>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ERP Tables</a:t>
            </a:r>
            <a:endParaRPr/>
          </a:p>
        </p:txBody>
      </p:sp>
      <p:sp>
        <p:nvSpPr>
          <p:cNvPr id="273" name="Google Shape;273;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74" name="Google Shape;274;p30"/>
          <p:cNvGraphicFramePr/>
          <p:nvPr/>
        </p:nvGraphicFramePr>
        <p:xfrm>
          <a:off x="395100" y="1426950"/>
          <a:ext cx="3000000" cy="3000000"/>
        </p:xfrm>
        <a:graphic>
          <a:graphicData uri="http://schemas.openxmlformats.org/drawingml/2006/table">
            <a:tbl>
              <a:tblPr>
                <a:noFill/>
                <a:tableStyleId>{0FEE79C9-B6F8-492F-BD49-6E40367297C5}</a:tableStyleId>
              </a:tblPr>
              <a:tblGrid>
                <a:gridCol w="3429000"/>
                <a:gridCol w="3429000"/>
                <a:gridCol w="3429000"/>
              </a:tblGrid>
              <a:tr h="381000">
                <a:tc>
                  <a:txBody>
                    <a:bodyPr/>
                    <a:lstStyle/>
                    <a:p>
                      <a:pPr indent="0" lvl="0" marL="0" rtl="0" algn="l">
                        <a:spcBef>
                          <a:spcPts val="0"/>
                        </a:spcBef>
                        <a:spcAft>
                          <a:spcPts val="0"/>
                        </a:spcAft>
                        <a:buNone/>
                      </a:pPr>
                      <a:r>
                        <a:rPr lang="en-US"/>
                        <a:t>Table Name</a:t>
                      </a:r>
                      <a:endParaRPr/>
                    </a:p>
                  </a:txBody>
                  <a:tcPr marT="91425" marB="91425" marR="91425" marL="91425"/>
                </a:tc>
                <a:tc>
                  <a:txBody>
                    <a:bodyPr/>
                    <a:lstStyle/>
                    <a:p>
                      <a:pPr indent="0" lvl="0" marL="0" rtl="0" algn="l">
                        <a:spcBef>
                          <a:spcPts val="0"/>
                        </a:spcBef>
                        <a:spcAft>
                          <a:spcPts val="0"/>
                        </a:spcAft>
                        <a:buNone/>
                      </a:pPr>
                      <a:r>
                        <a:rPr lang="en-US"/>
                        <a:t>Structure</a:t>
                      </a:r>
                      <a:endParaRPr/>
                    </a:p>
                  </a:txBody>
                  <a:tcPr marT="91425" marB="91425" marR="91425" marL="91425"/>
                </a:tc>
                <a:tc>
                  <a:txBody>
                    <a:bodyPr/>
                    <a:lstStyle/>
                    <a:p>
                      <a:pPr indent="0" lvl="0" marL="0" rtl="0" algn="l">
                        <a:spcBef>
                          <a:spcPts val="0"/>
                        </a:spcBef>
                        <a:spcAft>
                          <a:spcPts val="0"/>
                        </a:spcAft>
                        <a:buNone/>
                      </a:pPr>
                      <a:r>
                        <a:rPr lang="en-US"/>
                        <a:t>Description</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rPr>
                        <a:t>koko_fuel_transaction</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Date - datetime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job - Many2one(internal.job.tracker)</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total_fuel_sale_in_ml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total_free_fuel_sale_in_ml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total_kp_adjustement_in_ml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total_kp_refill_in_ml_in_ml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total_kp_maintenance_user_dispense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total_mt_refill_in_ml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total_mt_refill_to_kp_ml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total_mt_adjustment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total_mt_maintenance_user_dispense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inventory_valuation - float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wholesaler_id - Many2one(res.partner)</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index on wholesaler_id</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index on date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solidFill>
                            <a:schemeClr val="dk1"/>
                          </a:solidFill>
                        </a:rPr>
                        <a:t>Table will store Fuel Adjustments, Fuel Sales, MT Refill and Valuation of current inventory for daily basis</a:t>
                      </a:r>
                      <a:endParaRPr>
                        <a:solidFill>
                          <a:schemeClr val="dk1"/>
                        </a:solidFill>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ERP Tables</a:t>
            </a:r>
            <a:endParaRPr/>
          </a:p>
        </p:txBody>
      </p:sp>
      <p:sp>
        <p:nvSpPr>
          <p:cNvPr id="281" name="Google Shape;281;p3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82" name="Google Shape;282;p31"/>
          <p:cNvGraphicFramePr/>
          <p:nvPr/>
        </p:nvGraphicFramePr>
        <p:xfrm>
          <a:off x="693700" y="1118400"/>
          <a:ext cx="3000000" cy="3000000"/>
        </p:xfrm>
        <a:graphic>
          <a:graphicData uri="http://schemas.openxmlformats.org/drawingml/2006/table">
            <a:tbl>
              <a:tblPr>
                <a:noFill/>
                <a:tableStyleId>{0FEE79C9-B6F8-492F-BD49-6E40367297C5}</a:tableStyleId>
              </a:tblPr>
              <a:tblGrid>
                <a:gridCol w="3429000"/>
                <a:gridCol w="3429000"/>
                <a:gridCol w="3429000"/>
              </a:tblGrid>
              <a:tr h="381000">
                <a:tc>
                  <a:txBody>
                    <a:bodyPr/>
                    <a:lstStyle/>
                    <a:p>
                      <a:pPr indent="0" lvl="0" marL="0" rtl="0" algn="l">
                        <a:spcBef>
                          <a:spcPts val="0"/>
                        </a:spcBef>
                        <a:spcAft>
                          <a:spcPts val="0"/>
                        </a:spcAft>
                        <a:buNone/>
                      </a:pPr>
                      <a:r>
                        <a:rPr lang="en-US"/>
                        <a:t>Table Name</a:t>
                      </a:r>
                      <a:endParaRPr/>
                    </a:p>
                  </a:txBody>
                  <a:tcPr marT="91425" marB="91425" marR="91425" marL="91425"/>
                </a:tc>
                <a:tc>
                  <a:txBody>
                    <a:bodyPr/>
                    <a:lstStyle/>
                    <a:p>
                      <a:pPr indent="0" lvl="0" marL="0" rtl="0" algn="l">
                        <a:spcBef>
                          <a:spcPts val="0"/>
                        </a:spcBef>
                        <a:spcAft>
                          <a:spcPts val="0"/>
                        </a:spcAft>
                        <a:buNone/>
                      </a:pPr>
                      <a:r>
                        <a:rPr lang="en-US"/>
                        <a:t>Structure</a:t>
                      </a:r>
                      <a:endParaRPr/>
                    </a:p>
                  </a:txBody>
                  <a:tcPr marT="91425" marB="91425" marR="91425" marL="91425"/>
                </a:tc>
                <a:tc>
                  <a:txBody>
                    <a:bodyPr/>
                    <a:lstStyle/>
                    <a:p>
                      <a:pPr indent="0" lvl="0" marL="0" rtl="0" algn="l">
                        <a:spcBef>
                          <a:spcPts val="0"/>
                        </a:spcBef>
                        <a:spcAft>
                          <a:spcPts val="0"/>
                        </a:spcAft>
                        <a:buNone/>
                      </a:pPr>
                      <a:r>
                        <a:rPr lang="en-US"/>
                        <a:t>Description</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rPr>
                        <a:t>koko_fuel_adjustments</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mt_adjustments_ids - one2many(koko.mt.adjustment.je)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kp_adjustments_ids - one2many(koko.kp.adjustment.je)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solidFill>
                            <a:schemeClr val="dk1"/>
                          </a:solidFill>
                        </a:rPr>
                        <a:t>Configuration to store Fuel Adjustment Journal Entries and ledger for KP and MT</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koko_mt_adjustment_je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solidFill>
                            <a:schemeClr val="dk1"/>
                          </a:solidFill>
                        </a:rPr>
                        <a:t>journal_id - Many2one(account.journal)</a:t>
                      </a:r>
                      <a:endParaRPr>
                        <a:solidFill>
                          <a:schemeClr val="dk1"/>
                        </a:solidFill>
                      </a:endParaRPr>
                    </a:p>
                    <a:p>
                      <a:pPr indent="0" lvl="0" marL="0" rtl="0" algn="l">
                        <a:spcBef>
                          <a:spcPts val="0"/>
                        </a:spcBef>
                        <a:spcAft>
                          <a:spcPts val="0"/>
                        </a:spcAft>
                        <a:buNone/>
                      </a:pPr>
                      <a:r>
                        <a:rPr lang="en-US">
                          <a:solidFill>
                            <a:schemeClr val="dk1"/>
                          </a:solidFill>
                        </a:rPr>
                        <a:t>koko_mt_adjustment_ji_ids - one2many(koko.mt.adjustment.ji)</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solidFill>
                            <a:schemeClr val="dk1"/>
                          </a:solidFill>
                        </a:rPr>
                        <a:t>Relational Table linked with koko_fuel_adjustment to store Journal entry configuration for MT adjustments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koko_kp_adjustment_je</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journal_id - Many2one(account.journal)</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koko_kp_adjustment_ji_ids - one2many(koko.kp.adjustment.ji)</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Relational Table linked with koko_fuel_adjustment to store Journal entry configuration for KP adjustments</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koko_mt_adjustment_ji</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solidFill>
                            <a:schemeClr val="dk1"/>
                          </a:solidFill>
                        </a:rPr>
                        <a:t>account_id - Many2one(account.account)</a:t>
                      </a:r>
                      <a:endParaRPr>
                        <a:solidFill>
                          <a:schemeClr val="dk1"/>
                        </a:solidFill>
                      </a:endParaRPr>
                    </a:p>
                    <a:p>
                      <a:pPr indent="0" lvl="0" marL="0" rtl="0" algn="l">
                        <a:spcBef>
                          <a:spcPts val="0"/>
                        </a:spcBef>
                        <a:spcAft>
                          <a:spcPts val="0"/>
                        </a:spcAft>
                        <a:buNone/>
                      </a:pPr>
                      <a:r>
                        <a:rPr lang="en-US">
                          <a:solidFill>
                            <a:schemeClr val="dk1"/>
                          </a:solidFill>
                        </a:rPr>
                        <a:t>type - selection (debit/credit)</a:t>
                      </a:r>
                      <a:endParaRPr>
                        <a:solidFill>
                          <a:schemeClr val="dk1"/>
                        </a:solidFill>
                      </a:endParaRPr>
                    </a:p>
                    <a:p>
                      <a:pPr indent="0" lvl="0" marL="0" rtl="0" algn="l">
                        <a:spcBef>
                          <a:spcPts val="0"/>
                        </a:spcBef>
                        <a:spcAft>
                          <a:spcPts val="0"/>
                        </a:spcAft>
                        <a:buNone/>
                      </a:pPr>
                      <a:r>
                        <a:rPr lang="en-US">
                          <a:solidFill>
                            <a:schemeClr val="dk1"/>
                          </a:solidFill>
                        </a:rPr>
                        <a:t>calculation - char</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solidFill>
                            <a:schemeClr val="dk1"/>
                          </a:solidFill>
                        </a:rPr>
                        <a:t>Relational Table linked with koko_mt_adjustment_je to store Ledger and calculation details of MT adjustments</a:t>
                      </a:r>
                      <a:r>
                        <a:rPr lang="en-US">
                          <a:solidFill>
                            <a:schemeClr val="dk1"/>
                          </a:solidFill>
                        </a:rPr>
                        <a:t> </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koko_kp_adjustment_ji</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account_id - Many2one(account.account)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type - selection (debit/credit)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calculation - char</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Relational Table linked with koko_kp_adjustment_je to store Ledger and calculation details of KP adjustments </a:t>
                      </a:r>
                      <a:endParaRPr>
                        <a:solidFill>
                          <a:schemeClr val="dk1"/>
                        </a:solidFill>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ERP Tables</a:t>
            </a:r>
            <a:endParaRPr/>
          </a:p>
        </p:txBody>
      </p:sp>
      <p:sp>
        <p:nvSpPr>
          <p:cNvPr id="289" name="Google Shape;289;p3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90" name="Google Shape;290;p32"/>
          <p:cNvGraphicFramePr/>
          <p:nvPr/>
        </p:nvGraphicFramePr>
        <p:xfrm>
          <a:off x="395100" y="1426950"/>
          <a:ext cx="3000000" cy="3000000"/>
        </p:xfrm>
        <a:graphic>
          <a:graphicData uri="http://schemas.openxmlformats.org/drawingml/2006/table">
            <a:tbl>
              <a:tblPr>
                <a:noFill/>
                <a:tableStyleId>{0FEE79C9-B6F8-492F-BD49-6E40367297C5}</a:tableStyleId>
              </a:tblPr>
              <a:tblGrid>
                <a:gridCol w="3429000"/>
                <a:gridCol w="3429000"/>
                <a:gridCol w="3429000"/>
              </a:tblGrid>
              <a:tr h="381000">
                <a:tc>
                  <a:txBody>
                    <a:bodyPr/>
                    <a:lstStyle/>
                    <a:p>
                      <a:pPr indent="0" lvl="0" marL="0" rtl="0" algn="l">
                        <a:spcBef>
                          <a:spcPts val="0"/>
                        </a:spcBef>
                        <a:spcAft>
                          <a:spcPts val="0"/>
                        </a:spcAft>
                        <a:buNone/>
                      </a:pPr>
                      <a:r>
                        <a:rPr lang="en-US"/>
                        <a:t>Table Name</a:t>
                      </a:r>
                      <a:endParaRPr/>
                    </a:p>
                  </a:txBody>
                  <a:tcPr marT="91425" marB="91425" marR="91425" marL="91425"/>
                </a:tc>
                <a:tc>
                  <a:txBody>
                    <a:bodyPr/>
                    <a:lstStyle/>
                    <a:p>
                      <a:pPr indent="0" lvl="0" marL="0" rtl="0" algn="l">
                        <a:spcBef>
                          <a:spcPts val="0"/>
                        </a:spcBef>
                        <a:spcAft>
                          <a:spcPts val="0"/>
                        </a:spcAft>
                        <a:buNone/>
                      </a:pPr>
                      <a:r>
                        <a:rPr lang="en-US"/>
                        <a:t>Structure</a:t>
                      </a:r>
                      <a:endParaRPr/>
                    </a:p>
                  </a:txBody>
                  <a:tcPr marT="91425" marB="91425" marR="91425" marL="91425"/>
                </a:tc>
                <a:tc>
                  <a:txBody>
                    <a:bodyPr/>
                    <a:lstStyle/>
                    <a:p>
                      <a:pPr indent="0" lvl="0" marL="0" rtl="0" algn="l">
                        <a:spcBef>
                          <a:spcPts val="0"/>
                        </a:spcBef>
                        <a:spcAft>
                          <a:spcPts val="0"/>
                        </a:spcAft>
                        <a:buNone/>
                      </a:pPr>
                      <a:r>
                        <a:rPr lang="en-US"/>
                        <a:t>Description</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rPr>
                        <a:t>koko_kp_refill</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kp_refill</a:t>
                      </a:r>
                      <a:r>
                        <a:rPr lang="en-US">
                          <a:solidFill>
                            <a:schemeClr val="dk1"/>
                          </a:solidFill>
                        </a:rPr>
                        <a:t>_ids - one2many(koko.kp.refill.je)</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Configuration to store KP Refill Journal Entries and ledger</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koko_kp_refill_je</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solidFill>
                            <a:schemeClr val="dk1"/>
                          </a:solidFill>
                        </a:rPr>
                        <a:t>journal_id - Many2one(account.journal)</a:t>
                      </a:r>
                      <a:endParaRPr>
                        <a:solidFill>
                          <a:schemeClr val="dk1"/>
                        </a:solidFill>
                      </a:endParaRPr>
                    </a:p>
                    <a:p>
                      <a:pPr indent="0" lvl="0" marL="0" rtl="0" algn="l">
                        <a:spcBef>
                          <a:spcPts val="0"/>
                        </a:spcBef>
                        <a:spcAft>
                          <a:spcPts val="0"/>
                        </a:spcAft>
                        <a:buNone/>
                      </a:pPr>
                      <a:r>
                        <a:rPr lang="en-US">
                          <a:solidFill>
                            <a:schemeClr val="dk1"/>
                          </a:solidFill>
                        </a:rPr>
                        <a:t>koko_kp_refill_ji_ids - one2many(koko.kp.refill.ji)</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Relational Table linked with koko_kp_refill to store Journal entry configuration for KP Refill</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US">
                          <a:solidFill>
                            <a:schemeClr val="dk1"/>
                          </a:solidFill>
                        </a:rPr>
                        <a:t>koko_kp_refill_ji</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US">
                          <a:solidFill>
                            <a:schemeClr val="dk1"/>
                          </a:solidFill>
                        </a:rPr>
                        <a:t>account_id - Many2one(account.account)</a:t>
                      </a:r>
                      <a:endParaRPr>
                        <a:solidFill>
                          <a:schemeClr val="dk1"/>
                        </a:solidFill>
                      </a:endParaRPr>
                    </a:p>
                    <a:p>
                      <a:pPr indent="0" lvl="0" marL="0" rtl="0" algn="l">
                        <a:spcBef>
                          <a:spcPts val="0"/>
                        </a:spcBef>
                        <a:spcAft>
                          <a:spcPts val="0"/>
                        </a:spcAft>
                        <a:buNone/>
                      </a:pPr>
                      <a:r>
                        <a:rPr lang="en-US">
                          <a:solidFill>
                            <a:schemeClr val="dk1"/>
                          </a:solidFill>
                        </a:rPr>
                        <a:t>type - selection (debit/credit)</a:t>
                      </a:r>
                      <a:endParaRPr>
                        <a:solidFill>
                          <a:schemeClr val="dk1"/>
                        </a:solidFill>
                      </a:endParaRPr>
                    </a:p>
                    <a:p>
                      <a:pPr indent="0" lvl="0" marL="0" rtl="0" algn="l">
                        <a:spcBef>
                          <a:spcPts val="0"/>
                        </a:spcBef>
                        <a:spcAft>
                          <a:spcPts val="0"/>
                        </a:spcAft>
                        <a:buNone/>
                      </a:pPr>
                      <a:r>
                        <a:rPr lang="en-US">
                          <a:solidFill>
                            <a:schemeClr val="dk1"/>
                          </a:solidFill>
                        </a:rPr>
                        <a:t>calculation - char</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Relational Table linked with koko_kp_refill_je to store Ledger and calculation details of KP Refill</a:t>
                      </a:r>
                      <a:endParaRPr>
                        <a:solidFill>
                          <a:schemeClr val="dk1"/>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ERP Queue(RABBIT MQ) Changes</a:t>
            </a:r>
            <a:endParaRPr/>
          </a:p>
        </p:txBody>
      </p:sp>
      <p:sp>
        <p:nvSpPr>
          <p:cNvPr id="297" name="Google Shape;297;p3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298" name="Google Shape;298;p33"/>
          <p:cNvGraphicFramePr/>
          <p:nvPr/>
        </p:nvGraphicFramePr>
        <p:xfrm>
          <a:off x="723575" y="1138275"/>
          <a:ext cx="3000000" cy="3000000"/>
        </p:xfrm>
        <a:graphic>
          <a:graphicData uri="http://schemas.openxmlformats.org/drawingml/2006/table">
            <a:tbl>
              <a:tblPr>
                <a:noFill/>
                <a:tableStyleId>{0FEE79C9-B6F8-492F-BD49-6E40367297C5}</a:tableStyleId>
              </a:tblPr>
              <a:tblGrid>
                <a:gridCol w="2571750"/>
                <a:gridCol w="2571750"/>
                <a:gridCol w="2571750"/>
                <a:gridCol w="2571750"/>
              </a:tblGrid>
              <a:tr h="381000">
                <a:tc>
                  <a:txBody>
                    <a:bodyPr/>
                    <a:lstStyle/>
                    <a:p>
                      <a:pPr indent="0" lvl="0" marL="0" rtl="0" algn="l">
                        <a:spcBef>
                          <a:spcPts val="0"/>
                        </a:spcBef>
                        <a:spcAft>
                          <a:spcPts val="0"/>
                        </a:spcAft>
                        <a:buNone/>
                      </a:pPr>
                      <a:r>
                        <a:rPr lang="en-US"/>
                        <a:t>Queue name</a:t>
                      </a:r>
                      <a:endParaRPr/>
                    </a:p>
                  </a:txBody>
                  <a:tcPr marT="91425" marB="91425" marR="91425" marL="91425"/>
                </a:tc>
                <a:tc>
                  <a:txBody>
                    <a:bodyPr/>
                    <a:lstStyle/>
                    <a:p>
                      <a:pPr indent="0" lvl="0" marL="0" rtl="0" algn="l">
                        <a:spcBef>
                          <a:spcPts val="0"/>
                        </a:spcBef>
                        <a:spcAft>
                          <a:spcPts val="0"/>
                        </a:spcAft>
                        <a:buNone/>
                      </a:pPr>
                      <a:r>
                        <a:rPr lang="en-US"/>
                        <a:t>Queue Function</a:t>
                      </a:r>
                      <a:endParaRPr/>
                    </a:p>
                  </a:txBody>
                  <a:tcPr marT="91425" marB="91425" marR="91425" marL="91425"/>
                </a:tc>
                <a:tc>
                  <a:txBody>
                    <a:bodyPr/>
                    <a:lstStyle/>
                    <a:p>
                      <a:pPr indent="0" lvl="0" marL="0" rtl="0" algn="l">
                        <a:spcBef>
                          <a:spcPts val="0"/>
                        </a:spcBef>
                        <a:spcAft>
                          <a:spcPts val="0"/>
                        </a:spcAft>
                        <a:buNone/>
                      </a:pPr>
                      <a:r>
                        <a:rPr lang="en-US"/>
                        <a:t>Description</a:t>
                      </a:r>
                      <a:endParaRPr/>
                    </a:p>
                  </a:txBody>
                  <a:tcPr marT="91425" marB="91425" marR="91425" marL="91425"/>
                </a:tc>
                <a:tc>
                  <a:txBody>
                    <a:bodyPr/>
                    <a:lstStyle/>
                    <a:p>
                      <a:pPr indent="0" lvl="0" marL="0" rtl="0" algn="l">
                        <a:spcBef>
                          <a:spcPts val="0"/>
                        </a:spcBef>
                        <a:spcAft>
                          <a:spcPts val="0"/>
                        </a:spcAft>
                        <a:buNone/>
                      </a:pPr>
                      <a:r>
                        <a:rPr lang="en-US"/>
                        <a:t>Why ?</a:t>
                      </a:r>
                      <a:endParaRPr/>
                    </a:p>
                  </a:txBody>
                  <a:tcPr marT="91425" marB="91425" marR="91425" marL="91425"/>
                </a:tc>
              </a:tr>
              <a:tr h="381000">
                <a:tc>
                  <a:txBody>
                    <a:bodyPr/>
                    <a:lstStyle/>
                    <a:p>
                      <a:pPr indent="0" lvl="0" marL="0" rtl="0" algn="l">
                        <a:spcBef>
                          <a:spcPts val="0"/>
                        </a:spcBef>
                        <a:spcAft>
                          <a:spcPts val="0"/>
                        </a:spcAft>
                        <a:buNone/>
                      </a:pPr>
                      <a:r>
                        <a:rPr lang="en-US"/>
                        <a:t>fuel_transaction</a:t>
                      </a:r>
                      <a:endParaRPr/>
                    </a:p>
                  </a:txBody>
                  <a:tcPr marT="91425" marB="91425" marR="91425" marL="91425"/>
                </a:tc>
                <a:tc>
                  <a:txBody>
                    <a:bodyPr/>
                    <a:lstStyle/>
                    <a:p>
                      <a:pPr indent="0" lvl="0" marL="0" rtl="0" algn="l">
                        <a:spcBef>
                          <a:spcPts val="0"/>
                        </a:spcBef>
                        <a:spcAft>
                          <a:spcPts val="0"/>
                        </a:spcAft>
                        <a:buNone/>
                      </a:pPr>
                      <a:r>
                        <a:rPr lang="en-US"/>
                        <a:t>create_fuel_transaction</a:t>
                      </a:r>
                      <a:endParaRPr/>
                    </a:p>
                  </a:txBody>
                  <a:tcPr marT="91425" marB="91425" marR="91425" marL="91425"/>
                </a:tc>
                <a:tc>
                  <a:txBody>
                    <a:bodyPr/>
                    <a:lstStyle/>
                    <a:p>
                      <a:pPr indent="0" lvl="0" marL="0" rtl="0" algn="l">
                        <a:spcBef>
                          <a:spcPts val="0"/>
                        </a:spcBef>
                        <a:spcAft>
                          <a:spcPts val="0"/>
                        </a:spcAft>
                        <a:buNone/>
                      </a:pPr>
                      <a:r>
                        <a:rPr lang="en-US"/>
                        <a:t>Responsible for creating fuel transaction and Journal Entry</a:t>
                      </a:r>
                      <a:endParaRPr/>
                    </a:p>
                  </a:txBody>
                  <a:tcPr marT="91425" marB="91425" marR="91425" marL="91425"/>
                </a:tc>
                <a:tc>
                  <a:txBody>
                    <a:bodyPr/>
                    <a:lstStyle/>
                    <a:p>
                      <a:pPr indent="0" lvl="0" marL="0" rtl="0" algn="l">
                        <a:spcBef>
                          <a:spcPts val="0"/>
                        </a:spcBef>
                        <a:spcAft>
                          <a:spcPts val="0"/>
                        </a:spcAft>
                        <a:buNone/>
                      </a:pPr>
                      <a:r>
                        <a:rPr lang="en-US"/>
                        <a:t>To make sure we have payload stored so that  we can re queue in worst case scenario.</a:t>
                      </a:r>
                      <a:endParaRPr/>
                    </a:p>
                  </a:txBody>
                  <a:tcPr marT="91425" marB="91425" marR="91425" marL="91425"/>
                </a:tc>
              </a:tr>
            </a:tbl>
          </a:graphicData>
        </a:graphic>
      </p:graphicFrame>
      <p:sp>
        <p:nvSpPr>
          <p:cNvPr id="299" name="Google Shape;299;p33"/>
          <p:cNvSpPr txBox="1"/>
          <p:nvPr/>
        </p:nvSpPr>
        <p:spPr>
          <a:xfrm>
            <a:off x="723575" y="2570775"/>
            <a:ext cx="10344300" cy="4032900"/>
          </a:xfrm>
          <a:prstGeom prst="rect">
            <a:avLst/>
          </a:prstGeom>
          <a:noFill/>
          <a:ln>
            <a:noFill/>
          </a:ln>
        </p:spPr>
        <p:txBody>
          <a:bodyPr anchorCtr="0" anchor="t" bIns="91425" lIns="91425" spcFirstLastPara="1" rIns="91425" wrap="square" tIns="91425">
            <a:spAutoFit/>
          </a:bodyPr>
          <a:lstStyle/>
          <a:p>
            <a:pPr indent="-177800" lvl="0" marL="228600" rtl="0" algn="l">
              <a:lnSpc>
                <a:spcPct val="90000"/>
              </a:lnSpc>
              <a:spcBef>
                <a:spcPts val="0"/>
              </a:spcBef>
              <a:spcAft>
                <a:spcPts val="0"/>
              </a:spcAft>
              <a:buClr>
                <a:schemeClr val="dk1"/>
              </a:buClr>
              <a:buSzPts val="2000"/>
              <a:buChar char="●"/>
            </a:pPr>
            <a:r>
              <a:rPr lang="en-US" sz="2000">
                <a:solidFill>
                  <a:schemeClr val="dk1"/>
                </a:solidFill>
                <a:latin typeface="Nunito"/>
                <a:ea typeface="Nunito"/>
                <a:cs typeface="Nunito"/>
                <a:sym typeface="Nunito"/>
              </a:rPr>
              <a:t>Add</a:t>
            </a:r>
            <a:endParaRPr sz="2000">
              <a:solidFill>
                <a:schemeClr val="dk1"/>
              </a:solidFill>
              <a:latin typeface="Nunito"/>
              <a:ea typeface="Nunito"/>
              <a:cs typeface="Nunito"/>
              <a:sym typeface="Nunito"/>
            </a:endParaRPr>
          </a:p>
          <a:p>
            <a:pPr indent="-228600" lvl="1" marL="685800" rtl="0" algn="l">
              <a:lnSpc>
                <a:spcPct val="100000"/>
              </a:lnSpc>
              <a:spcBef>
                <a:spcPts val="0"/>
              </a:spcBef>
              <a:spcAft>
                <a:spcPts val="0"/>
              </a:spcAft>
              <a:buClr>
                <a:schemeClr val="dk1"/>
              </a:buClr>
              <a:buSzPts val="2000"/>
              <a:buFont typeface="Nunito"/>
              <a:buChar char="○"/>
            </a:pPr>
            <a:r>
              <a:rPr lang="en-US" sz="2000">
                <a:solidFill>
                  <a:schemeClr val="dk1"/>
                </a:solidFill>
                <a:latin typeface="Nunito"/>
                <a:ea typeface="Nunito"/>
                <a:cs typeface="Nunito"/>
                <a:sym typeface="Nunito"/>
              </a:rPr>
              <a:t>New queue</a:t>
            </a:r>
            <a:endParaRPr sz="2000">
              <a:solidFill>
                <a:schemeClr val="dk1"/>
              </a:solidFill>
              <a:latin typeface="Nunito"/>
              <a:ea typeface="Nunito"/>
              <a:cs typeface="Nunito"/>
              <a:sym typeface="Nunito"/>
            </a:endParaRPr>
          </a:p>
          <a:p>
            <a:pPr indent="-215900" lvl="2" marL="1143000" rtl="0" algn="l">
              <a:lnSpc>
                <a:spcPct val="10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Add New Queue called as fuel_transaction</a:t>
            </a:r>
            <a:endParaRPr sz="1600">
              <a:solidFill>
                <a:schemeClr val="dk1"/>
              </a:solidFill>
              <a:latin typeface="Nunito"/>
              <a:ea typeface="Nunito"/>
              <a:cs typeface="Nunito"/>
              <a:sym typeface="Nunito"/>
            </a:endParaRPr>
          </a:p>
          <a:p>
            <a:pPr indent="-228600" lvl="1" marL="685800" rtl="0" algn="l">
              <a:lnSpc>
                <a:spcPct val="100000"/>
              </a:lnSpc>
              <a:spcBef>
                <a:spcPts val="0"/>
              </a:spcBef>
              <a:spcAft>
                <a:spcPts val="0"/>
              </a:spcAft>
              <a:buClr>
                <a:schemeClr val="dk1"/>
              </a:buClr>
              <a:buSzPts val="2000"/>
              <a:buFont typeface="Nunito"/>
              <a:buChar char="○"/>
            </a:pPr>
            <a:r>
              <a:rPr lang="en-US" sz="2000">
                <a:solidFill>
                  <a:schemeClr val="dk1"/>
                </a:solidFill>
                <a:latin typeface="Nunito"/>
                <a:ea typeface="Nunito"/>
                <a:cs typeface="Nunito"/>
                <a:sym typeface="Nunito"/>
              </a:rPr>
              <a:t>New Function</a:t>
            </a:r>
            <a:endParaRPr sz="2000">
              <a:solidFill>
                <a:schemeClr val="dk1"/>
              </a:solidFill>
              <a:latin typeface="Nunito"/>
              <a:ea typeface="Nunito"/>
              <a:cs typeface="Nunito"/>
              <a:sym typeface="Nunito"/>
            </a:endParaRPr>
          </a:p>
          <a:p>
            <a:pPr indent="-215900" lvl="2" marL="1143000" rtl="0" algn="l">
              <a:lnSpc>
                <a:spcPct val="10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Add New queue function called as </a:t>
            </a:r>
            <a:r>
              <a:rPr lang="en-US" sz="1600">
                <a:solidFill>
                  <a:schemeClr val="dk1"/>
                </a:solidFill>
              </a:rPr>
              <a:t>create_fuel_transaction</a:t>
            </a:r>
            <a:r>
              <a:rPr lang="en-US" sz="1600">
                <a:solidFill>
                  <a:schemeClr val="dk1"/>
                </a:solidFill>
                <a:latin typeface="Nunito"/>
                <a:ea typeface="Nunito"/>
                <a:cs typeface="Nunito"/>
                <a:sym typeface="Nunito"/>
              </a:rPr>
              <a:t> to handle aggregate data and create/update respective Journal Entry</a:t>
            </a:r>
            <a:endParaRPr sz="1600">
              <a:solidFill>
                <a:schemeClr val="dk1"/>
              </a:solidFill>
              <a:latin typeface="Nunito"/>
              <a:ea typeface="Nunito"/>
              <a:cs typeface="Nunito"/>
              <a:sym typeface="Nunito"/>
            </a:endParaRPr>
          </a:p>
          <a:p>
            <a:pPr indent="-177800" lvl="0" marL="228600" rtl="0" algn="l">
              <a:lnSpc>
                <a:spcPct val="100000"/>
              </a:lnSpc>
              <a:spcBef>
                <a:spcPts val="0"/>
              </a:spcBef>
              <a:spcAft>
                <a:spcPts val="0"/>
              </a:spcAft>
              <a:buClr>
                <a:schemeClr val="dk1"/>
              </a:buClr>
              <a:buSzPts val="2000"/>
              <a:buChar char="●"/>
            </a:pPr>
            <a:r>
              <a:rPr lang="en-US" sz="2000">
                <a:solidFill>
                  <a:schemeClr val="dk1"/>
                </a:solidFill>
                <a:latin typeface="Nunito"/>
                <a:ea typeface="Nunito"/>
                <a:cs typeface="Nunito"/>
                <a:sym typeface="Nunito"/>
              </a:rPr>
              <a:t>Update</a:t>
            </a:r>
            <a:endParaRPr sz="2000">
              <a:solidFill>
                <a:schemeClr val="dk1"/>
              </a:solidFill>
              <a:latin typeface="Nunito"/>
              <a:ea typeface="Nunito"/>
              <a:cs typeface="Nunito"/>
              <a:sym typeface="Nunito"/>
            </a:endParaRPr>
          </a:p>
          <a:p>
            <a:pPr indent="-228600" lvl="1" marL="685800" rtl="0" algn="l">
              <a:lnSpc>
                <a:spcPct val="100000"/>
              </a:lnSpc>
              <a:spcBef>
                <a:spcPts val="0"/>
              </a:spcBef>
              <a:spcAft>
                <a:spcPts val="0"/>
              </a:spcAft>
              <a:buClr>
                <a:schemeClr val="dk1"/>
              </a:buClr>
              <a:buSzPts val="2000"/>
              <a:buFont typeface="Nunito"/>
              <a:buChar char="○"/>
            </a:pPr>
            <a:r>
              <a:rPr lang="en-US" sz="2000">
                <a:solidFill>
                  <a:schemeClr val="dk1"/>
                </a:solidFill>
                <a:latin typeface="Nunito"/>
                <a:ea typeface="Nunito"/>
                <a:cs typeface="Nunito"/>
                <a:sym typeface="Nunito"/>
              </a:rPr>
              <a:t>Function</a:t>
            </a:r>
            <a:endParaRPr sz="2000">
              <a:solidFill>
                <a:schemeClr val="dk1"/>
              </a:solidFill>
              <a:latin typeface="Nunito"/>
              <a:ea typeface="Nunito"/>
              <a:cs typeface="Nunito"/>
              <a:sym typeface="Nunito"/>
            </a:endParaRPr>
          </a:p>
          <a:p>
            <a:pPr indent="-215900" lvl="2" marL="1143000" rtl="0" algn="l">
              <a:lnSpc>
                <a:spcPct val="10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Update enque_job function and add new queue(fuel_transaction) and function(</a:t>
            </a:r>
            <a:r>
              <a:rPr lang="en-US" sz="1600">
                <a:solidFill>
                  <a:schemeClr val="dk1"/>
                </a:solidFill>
              </a:rPr>
              <a:t>create_fuel_transaction</a:t>
            </a:r>
            <a:r>
              <a:rPr lang="en-US" sz="1600">
                <a:solidFill>
                  <a:schemeClr val="dk1"/>
                </a:solidFill>
                <a:latin typeface="Nunito"/>
                <a:ea typeface="Nunito"/>
                <a:cs typeface="Nunito"/>
                <a:sym typeface="Nunito"/>
              </a:rPr>
              <a:t>) details</a:t>
            </a:r>
            <a:endParaRPr sz="1600">
              <a:solidFill>
                <a:schemeClr val="dk1"/>
              </a:solidFill>
              <a:latin typeface="Nunito"/>
              <a:ea typeface="Nunito"/>
              <a:cs typeface="Nunito"/>
              <a:sym typeface="Nunito"/>
            </a:endParaRPr>
          </a:p>
          <a:p>
            <a:pPr indent="-228600" lvl="1" marL="685800" rtl="0" algn="l">
              <a:lnSpc>
                <a:spcPct val="100000"/>
              </a:lnSpc>
              <a:spcBef>
                <a:spcPts val="0"/>
              </a:spcBef>
              <a:spcAft>
                <a:spcPts val="0"/>
              </a:spcAft>
              <a:buClr>
                <a:schemeClr val="dk1"/>
              </a:buClr>
              <a:buSzPts val="2000"/>
              <a:buFont typeface="Nunito"/>
              <a:buChar char="○"/>
            </a:pPr>
            <a:r>
              <a:rPr lang="en-US" sz="2000">
                <a:solidFill>
                  <a:schemeClr val="dk1"/>
                </a:solidFill>
                <a:latin typeface="Nunito"/>
                <a:ea typeface="Nunito"/>
                <a:cs typeface="Nunito"/>
                <a:sym typeface="Nunito"/>
              </a:rPr>
              <a:t>Decorator</a:t>
            </a:r>
            <a:endParaRPr sz="2000">
              <a:solidFill>
                <a:schemeClr val="dk1"/>
              </a:solidFill>
              <a:latin typeface="Nunito"/>
              <a:ea typeface="Nunito"/>
              <a:cs typeface="Nunito"/>
              <a:sym typeface="Nunito"/>
            </a:endParaRPr>
          </a:p>
          <a:p>
            <a:pPr indent="-215900" lvl="2" marL="1143000" rtl="0" algn="l">
              <a:lnSpc>
                <a:spcPct val="100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Add function(</a:t>
            </a:r>
            <a:r>
              <a:rPr lang="en-US" sz="1600">
                <a:solidFill>
                  <a:schemeClr val="dk1"/>
                </a:solidFill>
              </a:rPr>
              <a:t>create_fuel_transaction</a:t>
            </a:r>
            <a:r>
              <a:rPr lang="en-US" sz="1600">
                <a:solidFill>
                  <a:schemeClr val="dk1"/>
                </a:solidFill>
                <a:latin typeface="Nunito"/>
                <a:ea typeface="Nunito"/>
                <a:cs typeface="Nunito"/>
                <a:sym typeface="Nunito"/>
              </a:rPr>
              <a:t>) and queue name in the Celery decorator file</a:t>
            </a:r>
            <a:endParaRPr sz="16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sz="2000">
              <a:solidFill>
                <a:schemeClr val="dk1"/>
              </a:solidFill>
              <a:latin typeface="Nunito"/>
              <a:ea typeface="Nunito"/>
              <a:cs typeface="Nunito"/>
              <a:sym typeface="Nunito"/>
            </a:endParaRPr>
          </a:p>
          <a:p>
            <a:pPr indent="0" lvl="0" marL="1143000" rtl="0" algn="l">
              <a:lnSpc>
                <a:spcPct val="90000"/>
              </a:lnSpc>
              <a:spcBef>
                <a:spcPts val="0"/>
              </a:spcBef>
              <a:spcAft>
                <a:spcPts val="0"/>
              </a:spcAft>
              <a:buNone/>
            </a:pPr>
            <a:r>
              <a:t/>
            </a:r>
            <a:endParaRPr sz="2000">
              <a:solidFill>
                <a:schemeClr val="dk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Route To Get Fuel Transaction details</a:t>
            </a:r>
            <a:endParaRPr/>
          </a:p>
        </p:txBody>
      </p:sp>
      <p:sp>
        <p:nvSpPr>
          <p:cNvPr id="306" name="Google Shape;306;p3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307" name="Google Shape;307;p34"/>
          <p:cNvGraphicFramePr/>
          <p:nvPr/>
        </p:nvGraphicFramePr>
        <p:xfrm>
          <a:off x="643925" y="1141400"/>
          <a:ext cx="3000000" cy="3000000"/>
        </p:xfrm>
        <a:graphic>
          <a:graphicData uri="http://schemas.openxmlformats.org/drawingml/2006/table">
            <a:tbl>
              <a:tblPr>
                <a:noFill/>
                <a:tableStyleId>{0FEE79C9-B6F8-492F-BD49-6E40367297C5}</a:tableStyleId>
              </a:tblPr>
              <a:tblGrid>
                <a:gridCol w="5143500"/>
                <a:gridCol w="5143500"/>
              </a:tblGrid>
              <a:tr h="387250">
                <a:tc>
                  <a:txBody>
                    <a:bodyPr/>
                    <a:lstStyle/>
                    <a:p>
                      <a:pPr indent="0" lvl="0" marL="0" rtl="0" algn="l">
                        <a:spcBef>
                          <a:spcPts val="0"/>
                        </a:spcBef>
                        <a:spcAft>
                          <a:spcPts val="0"/>
                        </a:spcAft>
                        <a:buNone/>
                      </a:pPr>
                      <a:r>
                        <a:rPr lang="en-US"/>
                        <a:t>New Route</a:t>
                      </a:r>
                      <a:endParaRPr/>
                    </a:p>
                  </a:txBody>
                  <a:tcPr marT="91425" marB="91425" marR="91425" marL="91425"/>
                </a:tc>
                <a:tc>
                  <a:txBody>
                    <a:bodyPr/>
                    <a:lstStyle/>
                    <a:p>
                      <a:pPr indent="0" lvl="0" marL="0" rtl="0" algn="l">
                        <a:spcBef>
                          <a:spcPts val="0"/>
                        </a:spcBef>
                        <a:spcAft>
                          <a:spcPts val="0"/>
                        </a:spcAft>
                        <a:buNone/>
                      </a:pPr>
                      <a:r>
                        <a:rPr lang="en-US"/>
                        <a:t>Expected Data in Response</a:t>
                      </a:r>
                      <a:endParaRPr/>
                    </a:p>
                  </a:txBody>
                  <a:tcPr marT="91425" marB="91425" marR="91425" marL="91425"/>
                </a:tc>
              </a:tr>
              <a:tr h="4766500">
                <a:tc>
                  <a:txBody>
                    <a:bodyPr/>
                    <a:lstStyle/>
                    <a:p>
                      <a:pPr indent="0" lvl="0" marL="0" rtl="0" algn="l">
                        <a:spcBef>
                          <a:spcPts val="0"/>
                        </a:spcBef>
                        <a:spcAft>
                          <a:spcPts val="0"/>
                        </a:spcAft>
                        <a:buClr>
                          <a:schemeClr val="dk1"/>
                        </a:buClr>
                        <a:buSzPts val="1100"/>
                        <a:buFont typeface="Arial"/>
                        <a:buNone/>
                      </a:pPr>
                      <a:r>
                        <a:rPr lang="en-US" sz="1800">
                          <a:solidFill>
                            <a:schemeClr val="dk1"/>
                          </a:solidFill>
                        </a:rPr>
                        <a:t>erp/fuel-inventory/update</a:t>
                      </a:r>
                      <a:endParaRPr sz="1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fuel_point: {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fuel_sale_in_ml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free_fuel_sale_in_ml: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total_kp_adjustement_in_ml: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total_kp_refill_in_ml: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total_kp_maintenance_in_ml: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micro_tanker: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total_mt_refill_in_ml: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total_mt_refill_to_kp_in_ml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total_mt_adjustement_in_ml: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total_mt_maintenance_in_ml: int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inventory_valuation: float,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job_id : int,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task_datetime - timestamp</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Overview</a:t>
            </a:r>
            <a:endParaRPr/>
          </a:p>
        </p:txBody>
      </p:sp>
      <p:sp>
        <p:nvSpPr>
          <p:cNvPr id="173" name="Google Shape;173;p2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4" name="Google Shape;174;p20"/>
          <p:cNvSpPr/>
          <p:nvPr/>
        </p:nvSpPr>
        <p:spPr>
          <a:xfrm>
            <a:off x="1200150" y="1133475"/>
            <a:ext cx="2010600" cy="9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KNK ERP</a:t>
            </a:r>
            <a:endParaRPr/>
          </a:p>
        </p:txBody>
      </p:sp>
      <p:sp>
        <p:nvSpPr>
          <p:cNvPr id="175" name="Google Shape;175;p20"/>
          <p:cNvSpPr/>
          <p:nvPr/>
        </p:nvSpPr>
        <p:spPr>
          <a:xfrm>
            <a:off x="3804425" y="1094050"/>
            <a:ext cx="2010600" cy="9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KOKO Core</a:t>
            </a:r>
            <a:endParaRPr/>
          </a:p>
        </p:txBody>
      </p:sp>
      <p:cxnSp>
        <p:nvCxnSpPr>
          <p:cNvPr id="176" name="Google Shape;176;p20"/>
          <p:cNvCxnSpPr/>
          <p:nvPr/>
        </p:nvCxnSpPr>
        <p:spPr>
          <a:xfrm flipH="1">
            <a:off x="2195575" y="2079650"/>
            <a:ext cx="9900" cy="42381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20"/>
          <p:cNvCxnSpPr/>
          <p:nvPr/>
        </p:nvCxnSpPr>
        <p:spPr>
          <a:xfrm flipH="1">
            <a:off x="4828675" y="2020450"/>
            <a:ext cx="9900" cy="42381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20"/>
          <p:cNvCxnSpPr/>
          <p:nvPr/>
        </p:nvCxnSpPr>
        <p:spPr>
          <a:xfrm>
            <a:off x="2214925" y="3110463"/>
            <a:ext cx="2604300" cy="420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20"/>
          <p:cNvSpPr txBox="1"/>
          <p:nvPr/>
        </p:nvSpPr>
        <p:spPr>
          <a:xfrm>
            <a:off x="2230825" y="2534838"/>
            <a:ext cx="257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erp/fuel/inventory</a:t>
            </a:r>
            <a:r>
              <a:rPr lang="en-US" sz="1100">
                <a:solidFill>
                  <a:schemeClr val="dk1"/>
                </a:solidFill>
              </a:rPr>
              <a:t>(Fuel Inventory record creation)</a:t>
            </a:r>
            <a:endParaRPr sz="1100">
              <a:latin typeface="Nunito"/>
              <a:ea typeface="Nunito"/>
              <a:cs typeface="Nunito"/>
              <a:sym typeface="Nunito"/>
            </a:endParaRPr>
          </a:p>
        </p:txBody>
      </p:sp>
      <p:sp>
        <p:nvSpPr>
          <p:cNvPr id="180" name="Google Shape;180;p20"/>
          <p:cNvSpPr/>
          <p:nvPr/>
        </p:nvSpPr>
        <p:spPr>
          <a:xfrm>
            <a:off x="6456488" y="1094050"/>
            <a:ext cx="2010600" cy="9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KOA APP</a:t>
            </a:r>
            <a:endParaRPr/>
          </a:p>
        </p:txBody>
      </p:sp>
      <p:sp>
        <p:nvSpPr>
          <p:cNvPr id="181" name="Google Shape;181;p20"/>
          <p:cNvSpPr/>
          <p:nvPr/>
        </p:nvSpPr>
        <p:spPr>
          <a:xfrm>
            <a:off x="9108550" y="1094050"/>
            <a:ext cx="2010600" cy="92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KP APP</a:t>
            </a:r>
            <a:endParaRPr/>
          </a:p>
        </p:txBody>
      </p:sp>
      <p:cxnSp>
        <p:nvCxnSpPr>
          <p:cNvPr id="182" name="Google Shape;182;p20"/>
          <p:cNvCxnSpPr/>
          <p:nvPr/>
        </p:nvCxnSpPr>
        <p:spPr>
          <a:xfrm flipH="1">
            <a:off x="7540050" y="2020450"/>
            <a:ext cx="13500" cy="25332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0"/>
          <p:cNvCxnSpPr/>
          <p:nvPr/>
        </p:nvCxnSpPr>
        <p:spPr>
          <a:xfrm flipH="1">
            <a:off x="10085025" y="2020450"/>
            <a:ext cx="9900" cy="4238100"/>
          </a:xfrm>
          <a:prstGeom prst="straightConnector1">
            <a:avLst/>
          </a:prstGeom>
          <a:noFill/>
          <a:ln cap="flat" cmpd="sng" w="9525">
            <a:solidFill>
              <a:schemeClr val="dk2"/>
            </a:solidFill>
            <a:prstDash val="solid"/>
            <a:round/>
            <a:headEnd len="med" w="med" type="none"/>
            <a:tailEnd len="med" w="med" type="none"/>
          </a:ln>
        </p:spPr>
      </p:cxnSp>
      <p:cxnSp>
        <p:nvCxnSpPr>
          <p:cNvPr id="184" name="Google Shape;184;p20"/>
          <p:cNvCxnSpPr/>
          <p:nvPr/>
        </p:nvCxnSpPr>
        <p:spPr>
          <a:xfrm flipH="1">
            <a:off x="4859075" y="3627050"/>
            <a:ext cx="2690700" cy="9900"/>
          </a:xfrm>
          <a:prstGeom prst="straightConnector1">
            <a:avLst/>
          </a:prstGeom>
          <a:noFill/>
          <a:ln cap="flat" cmpd="sng" w="9525">
            <a:solidFill>
              <a:schemeClr val="dk2"/>
            </a:solidFill>
            <a:prstDash val="solid"/>
            <a:round/>
            <a:headEnd len="med" w="med" type="none"/>
            <a:tailEnd len="med" w="med" type="triangle"/>
          </a:ln>
        </p:spPr>
      </p:cxnSp>
      <p:cxnSp>
        <p:nvCxnSpPr>
          <p:cNvPr id="185" name="Google Shape;185;p20"/>
          <p:cNvCxnSpPr/>
          <p:nvPr/>
        </p:nvCxnSpPr>
        <p:spPr>
          <a:xfrm flipH="1">
            <a:off x="4845050" y="4701375"/>
            <a:ext cx="5233500" cy="393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20"/>
          <p:cNvSpPr txBox="1"/>
          <p:nvPr/>
        </p:nvSpPr>
        <p:spPr>
          <a:xfrm>
            <a:off x="4952813" y="3040750"/>
            <a:ext cx="250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100">
                <a:latin typeface="Nunito"/>
                <a:ea typeface="Nunito"/>
                <a:cs typeface="Nunito"/>
                <a:sym typeface="Nunito"/>
              </a:rPr>
              <a:t> /v2/koa/refill/task/complete,</a:t>
            </a:r>
            <a:endParaRPr sz="1100">
              <a:latin typeface="Nunito"/>
              <a:ea typeface="Nunito"/>
              <a:cs typeface="Nunito"/>
              <a:sym typeface="Nunito"/>
            </a:endParaRPr>
          </a:p>
          <a:p>
            <a:pPr indent="0" lvl="0" marL="0" rtl="0" algn="l">
              <a:spcBef>
                <a:spcPts val="0"/>
              </a:spcBef>
              <a:spcAft>
                <a:spcPts val="0"/>
              </a:spcAft>
              <a:buNone/>
            </a:pPr>
            <a:r>
              <a:rPr lang="en-US" sz="1100">
                <a:latin typeface="Nunito"/>
                <a:ea typeface="Nunito"/>
                <a:cs typeface="Nunito"/>
                <a:sym typeface="Nunito"/>
              </a:rPr>
              <a:t>/koa/refill/task/complete  (MT Task)</a:t>
            </a:r>
            <a:endParaRPr sz="1100">
              <a:latin typeface="Nunito"/>
              <a:ea typeface="Nunito"/>
              <a:cs typeface="Nunito"/>
              <a:sym typeface="Nunito"/>
            </a:endParaRPr>
          </a:p>
        </p:txBody>
      </p:sp>
      <p:sp>
        <p:nvSpPr>
          <p:cNvPr id="187" name="Google Shape;187;p20"/>
          <p:cNvSpPr txBox="1"/>
          <p:nvPr/>
        </p:nvSpPr>
        <p:spPr>
          <a:xfrm>
            <a:off x="4962463" y="3767750"/>
            <a:ext cx="245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Nunito"/>
                <a:ea typeface="Nunito"/>
                <a:cs typeface="Nunito"/>
                <a:sym typeface="Nunito"/>
              </a:rPr>
              <a:t>update total fuel value in fuel inventory</a:t>
            </a:r>
            <a:endParaRPr sz="1100">
              <a:latin typeface="Nunito"/>
              <a:ea typeface="Nunito"/>
              <a:cs typeface="Nunito"/>
              <a:sym typeface="Nunito"/>
            </a:endParaRPr>
          </a:p>
        </p:txBody>
      </p:sp>
      <p:sp>
        <p:nvSpPr>
          <p:cNvPr id="188" name="Google Shape;188;p20"/>
          <p:cNvSpPr txBox="1"/>
          <p:nvPr/>
        </p:nvSpPr>
        <p:spPr>
          <a:xfrm>
            <a:off x="7638475" y="4119850"/>
            <a:ext cx="2378400" cy="38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89" name="Google Shape;189;p20"/>
          <p:cNvSpPr txBox="1"/>
          <p:nvPr/>
        </p:nvSpPr>
        <p:spPr>
          <a:xfrm>
            <a:off x="7684688" y="3767750"/>
            <a:ext cx="2269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Nunito"/>
                <a:ea typeface="Nunito"/>
                <a:cs typeface="Nunito"/>
                <a:sym typeface="Nunito"/>
              </a:rPr>
              <a:t>v2/kp/fuel-points/fuel-purchased</a:t>
            </a:r>
            <a:endParaRPr sz="1100">
              <a:latin typeface="Nunito"/>
              <a:ea typeface="Nunito"/>
              <a:cs typeface="Nunito"/>
              <a:sym typeface="Nunito"/>
            </a:endParaRPr>
          </a:p>
          <a:p>
            <a:pPr indent="0" lvl="0" marL="0" rtl="0" algn="l">
              <a:spcBef>
                <a:spcPts val="0"/>
              </a:spcBef>
              <a:spcAft>
                <a:spcPts val="0"/>
              </a:spcAft>
              <a:buNone/>
            </a:pPr>
            <a:r>
              <a:rPr lang="en-US" sz="1100">
                <a:latin typeface="Nunito"/>
                <a:ea typeface="Nunito"/>
                <a:cs typeface="Nunito"/>
                <a:sym typeface="Nunito"/>
              </a:rPr>
              <a:t>v3/kp/fuel-purchased</a:t>
            </a:r>
            <a:endParaRPr sz="1100">
              <a:latin typeface="Nunito"/>
              <a:ea typeface="Nunito"/>
              <a:cs typeface="Nunito"/>
              <a:sym typeface="Nunito"/>
            </a:endParaRPr>
          </a:p>
          <a:p>
            <a:pPr indent="0" lvl="0" marL="0" rtl="0" algn="l">
              <a:spcBef>
                <a:spcPts val="0"/>
              </a:spcBef>
              <a:spcAft>
                <a:spcPts val="0"/>
              </a:spcAft>
              <a:buNone/>
            </a:pPr>
            <a:r>
              <a:t/>
            </a:r>
            <a:endParaRPr sz="1100">
              <a:latin typeface="Nunito"/>
              <a:ea typeface="Nunito"/>
              <a:cs typeface="Nunito"/>
              <a:sym typeface="Nunito"/>
            </a:endParaRPr>
          </a:p>
          <a:p>
            <a:pPr indent="0" lvl="0" marL="0" rtl="0" algn="l">
              <a:spcBef>
                <a:spcPts val="0"/>
              </a:spcBef>
              <a:spcAft>
                <a:spcPts val="0"/>
              </a:spcAft>
              <a:buNone/>
            </a:pPr>
            <a:r>
              <a:rPr lang="en-US" sz="1100">
                <a:latin typeface="Nunito"/>
                <a:ea typeface="Nunito"/>
                <a:cs typeface="Nunito"/>
                <a:sym typeface="Nunito"/>
              </a:rPr>
              <a:t>update used volume in fuel inventory</a:t>
            </a:r>
            <a:endParaRPr sz="1100">
              <a:latin typeface="Nunito"/>
              <a:ea typeface="Nunito"/>
              <a:cs typeface="Nunito"/>
              <a:sym typeface="Nunito"/>
            </a:endParaRPr>
          </a:p>
        </p:txBody>
      </p:sp>
      <p:cxnSp>
        <p:nvCxnSpPr>
          <p:cNvPr id="190" name="Google Shape;190;p20"/>
          <p:cNvCxnSpPr/>
          <p:nvPr/>
        </p:nvCxnSpPr>
        <p:spPr>
          <a:xfrm>
            <a:off x="2213450" y="5329300"/>
            <a:ext cx="2622300" cy="0"/>
          </a:xfrm>
          <a:prstGeom prst="straightConnector1">
            <a:avLst/>
          </a:prstGeom>
          <a:noFill/>
          <a:ln cap="flat" cmpd="sng" w="9525">
            <a:solidFill>
              <a:schemeClr val="dk2"/>
            </a:solidFill>
            <a:prstDash val="solid"/>
            <a:round/>
            <a:headEnd len="med" w="med" type="none"/>
            <a:tailEnd len="med" w="med" type="triangle"/>
          </a:ln>
        </p:spPr>
      </p:cxnSp>
      <p:cxnSp>
        <p:nvCxnSpPr>
          <p:cNvPr id="191" name="Google Shape;191;p20"/>
          <p:cNvCxnSpPr/>
          <p:nvPr/>
        </p:nvCxnSpPr>
        <p:spPr>
          <a:xfrm rot="10800000">
            <a:off x="2239875" y="5934525"/>
            <a:ext cx="2622300" cy="105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0"/>
          <p:cNvSpPr txBox="1"/>
          <p:nvPr/>
        </p:nvSpPr>
        <p:spPr>
          <a:xfrm>
            <a:off x="2361263" y="4717550"/>
            <a:ext cx="2328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erp scheduler call KC API</a:t>
            </a:r>
            <a:endParaRPr sz="1100">
              <a:solidFill>
                <a:schemeClr val="dk1"/>
              </a:solidFill>
            </a:endParaRPr>
          </a:p>
          <a:p>
            <a:pPr indent="0" lvl="0" marL="0" rtl="0" algn="l">
              <a:spcBef>
                <a:spcPts val="0"/>
              </a:spcBef>
              <a:spcAft>
                <a:spcPts val="0"/>
              </a:spcAft>
              <a:buNone/>
            </a:pPr>
            <a:r>
              <a:rPr lang="en-US" sz="1100">
                <a:solidFill>
                  <a:schemeClr val="dk1"/>
                </a:solidFill>
              </a:rPr>
              <a:t>/api/v1/fuel-inventory-update</a:t>
            </a:r>
            <a:endParaRPr>
              <a:latin typeface="Nunito"/>
              <a:ea typeface="Nunito"/>
              <a:cs typeface="Nunito"/>
              <a:sym typeface="Nunito"/>
            </a:endParaRPr>
          </a:p>
        </p:txBody>
      </p:sp>
      <p:sp>
        <p:nvSpPr>
          <p:cNvPr id="193" name="Google Shape;193;p20"/>
          <p:cNvSpPr txBox="1"/>
          <p:nvPr/>
        </p:nvSpPr>
        <p:spPr>
          <a:xfrm>
            <a:off x="2361275" y="5417838"/>
            <a:ext cx="2136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Nunito"/>
                <a:ea typeface="Nunito"/>
                <a:cs typeface="Nunito"/>
                <a:sym typeface="Nunito"/>
              </a:rPr>
              <a:t>aggregated </a:t>
            </a:r>
            <a:r>
              <a:rPr lang="en-US" sz="1100">
                <a:latin typeface="Nunito"/>
                <a:ea typeface="Nunito"/>
                <a:cs typeface="Nunito"/>
                <a:sym typeface="Nunito"/>
              </a:rPr>
              <a:t>value</a:t>
            </a:r>
            <a:r>
              <a:rPr lang="en-US" sz="1100">
                <a:latin typeface="Nunito"/>
                <a:ea typeface="Nunito"/>
                <a:cs typeface="Nunito"/>
                <a:sym typeface="Nunito"/>
              </a:rPr>
              <a:t> of fuel based on transaction type</a:t>
            </a:r>
            <a:endParaRPr sz="11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9" name="Google Shape;199;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KVM Changes</a:t>
            </a:r>
            <a:endParaRPr/>
          </a:p>
        </p:txBody>
      </p:sp>
      <p:sp>
        <p:nvSpPr>
          <p:cNvPr id="200" name="Google Shape;200;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152400" lvl="0" marL="228600" marR="0" rtl="0" algn="l">
              <a:lnSpc>
                <a:spcPct val="150000"/>
              </a:lnSpc>
              <a:spcBef>
                <a:spcPts val="0"/>
              </a:spcBef>
              <a:spcAft>
                <a:spcPts val="0"/>
              </a:spcAft>
              <a:buSzPts val="1600"/>
              <a:buChar char="●"/>
            </a:pPr>
            <a:r>
              <a:rPr lang="en-US" sz="1600"/>
              <a:t>From this Project we are making changes in ownership which result VIVO won’t require data for Fuel sales so will be </a:t>
            </a:r>
            <a:r>
              <a:rPr lang="en-US" sz="1600"/>
              <a:t>removing</a:t>
            </a:r>
            <a:r>
              <a:rPr lang="en-US" sz="1600"/>
              <a:t> API and views all </a:t>
            </a:r>
            <a:r>
              <a:rPr lang="en-US" sz="1600"/>
              <a:t>related things to fuel sales.</a:t>
            </a:r>
            <a:endParaRPr sz="1600"/>
          </a:p>
          <a:p>
            <a:pPr indent="-190500" lvl="1" marL="685800" marR="0" rtl="0" algn="l">
              <a:lnSpc>
                <a:spcPct val="150000"/>
              </a:lnSpc>
              <a:spcBef>
                <a:spcPts val="0"/>
              </a:spcBef>
              <a:spcAft>
                <a:spcPts val="0"/>
              </a:spcAft>
              <a:buSzPts val="1400"/>
              <a:buChar char="○"/>
            </a:pPr>
            <a:r>
              <a:rPr lang="en-US" sz="1400"/>
              <a:t>remove interface for </a:t>
            </a:r>
            <a:r>
              <a:rPr lang="en-US" sz="1400"/>
              <a:t>fuel</a:t>
            </a:r>
            <a:r>
              <a:rPr lang="en-US" sz="1400"/>
              <a:t> sales </a:t>
            </a:r>
            <a:endParaRPr sz="1400"/>
          </a:p>
          <a:p>
            <a:pPr indent="-203200" lvl="2" marL="1143000" marR="0" rtl="0" algn="l">
              <a:lnSpc>
                <a:spcPct val="150000"/>
              </a:lnSpc>
              <a:spcBef>
                <a:spcPts val="0"/>
              </a:spcBef>
              <a:spcAft>
                <a:spcPts val="0"/>
              </a:spcAft>
              <a:buSzPts val="1400"/>
              <a:buChar char="■"/>
            </a:pPr>
            <a:r>
              <a:rPr lang="en-US" sz="1400"/>
              <a:t>remove v1/fuel_sales endpoint.</a:t>
            </a:r>
            <a:endParaRPr sz="1400"/>
          </a:p>
          <a:p>
            <a:pPr indent="-203200" lvl="2" marL="1143000" marR="0" rtl="0" algn="l">
              <a:lnSpc>
                <a:spcPct val="150000"/>
              </a:lnSpc>
              <a:spcBef>
                <a:spcPts val="0"/>
              </a:spcBef>
              <a:spcAft>
                <a:spcPts val="0"/>
              </a:spcAft>
              <a:buSzPts val="1400"/>
              <a:buChar char="■"/>
            </a:pPr>
            <a:r>
              <a:rPr lang="en-US" sz="1400"/>
              <a:t>remove fuel_sale_order class</a:t>
            </a:r>
            <a:endParaRPr sz="1400"/>
          </a:p>
          <a:p>
            <a:pPr indent="-203200" lvl="2" marL="1143000" marR="0" rtl="0" algn="l">
              <a:lnSpc>
                <a:spcPct val="150000"/>
              </a:lnSpc>
              <a:spcBef>
                <a:spcPts val="0"/>
              </a:spcBef>
              <a:spcAft>
                <a:spcPts val="0"/>
              </a:spcAft>
              <a:buSzPts val="1400"/>
              <a:buChar char="■"/>
            </a:pPr>
            <a:r>
              <a:rPr lang="en-US" sz="1400"/>
              <a:t>remove </a:t>
            </a:r>
            <a:r>
              <a:rPr lang="en-US" sz="1400"/>
              <a:t>scheduler</a:t>
            </a:r>
            <a:r>
              <a:rPr lang="en-US" sz="1400"/>
              <a:t> for fuel_sales API</a:t>
            </a:r>
            <a:endParaRPr sz="1400"/>
          </a:p>
          <a:p>
            <a:pPr indent="0" lvl="0" marL="1143000" marR="0" rtl="0" algn="l">
              <a:lnSpc>
                <a:spcPct val="150000"/>
              </a:lnSpc>
              <a:spcBef>
                <a:spcPts val="0"/>
              </a:spcBef>
              <a:spcAft>
                <a:spcPts val="0"/>
              </a:spcAft>
              <a:buNone/>
            </a:pPr>
            <a:r>
              <a:t/>
            </a:r>
            <a:endParaRPr sz="1400"/>
          </a:p>
          <a:p>
            <a:pPr indent="-152400" lvl="0" marL="228600" marR="0" rtl="0" algn="l">
              <a:lnSpc>
                <a:spcPct val="150000"/>
              </a:lnSpc>
              <a:spcBef>
                <a:spcPts val="0"/>
              </a:spcBef>
              <a:spcAft>
                <a:spcPts val="0"/>
              </a:spcAft>
              <a:buSzPts val="1600"/>
              <a:buChar char="●"/>
            </a:pPr>
            <a:r>
              <a:rPr lang="en-US" sz="1600" u="sng">
                <a:solidFill>
                  <a:schemeClr val="hlink"/>
                </a:solidFill>
                <a:hlinkClick r:id="rId4"/>
              </a:rPr>
              <a:t>KVM System Document</a:t>
            </a:r>
            <a:endParaRPr sz="1600"/>
          </a:p>
          <a:p>
            <a:pPr indent="0" lvl="0" marL="228600" marR="0" rtl="0" algn="l">
              <a:lnSpc>
                <a:spcPct val="150000"/>
              </a:lnSpc>
              <a:spcBef>
                <a:spcPts val="0"/>
              </a:spcBef>
              <a:spcAft>
                <a:spcPts val="0"/>
              </a:spcAft>
              <a:buNone/>
            </a:pPr>
            <a:r>
              <a:t/>
            </a:r>
            <a:endParaRPr sz="1400"/>
          </a:p>
          <a:p>
            <a:pPr indent="0" lvl="0" marL="0" marR="0" rtl="0" algn="l">
              <a:lnSpc>
                <a:spcPct val="90000"/>
              </a:lnSpc>
              <a:spcBef>
                <a:spcPts val="0"/>
              </a:spcBef>
              <a:spcAft>
                <a:spcPts val="0"/>
              </a:spcAft>
              <a:buNone/>
            </a:pPr>
            <a:r>
              <a:t/>
            </a:r>
            <a:endParaRPr sz="1400"/>
          </a:p>
          <a:p>
            <a:pPr indent="0" lvl="0" marL="685800" marR="0" rtl="0" algn="l">
              <a:lnSpc>
                <a:spcPct val="90000"/>
              </a:lnSpc>
              <a:spcBef>
                <a:spcPts val="0"/>
              </a:spcBef>
              <a:spcAft>
                <a:spcPts val="0"/>
              </a:spcAft>
              <a:buNone/>
            </a:pPr>
            <a:r>
              <a:t/>
            </a:r>
            <a:endParaRPr sz="1400"/>
          </a:p>
          <a:p>
            <a:pPr indent="0" lvl="0" marL="68580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t/>
            </a:r>
            <a:endParaRPr/>
          </a:p>
        </p:txBody>
      </p:sp>
      <p:sp>
        <p:nvSpPr>
          <p:cNvPr id="201" name="Google Shape;201;p2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KC Changes</a:t>
            </a:r>
            <a:endParaRPr/>
          </a:p>
        </p:txBody>
      </p:sp>
      <p:sp>
        <p:nvSpPr>
          <p:cNvPr id="208" name="Google Shape;208;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9" name="Google Shape;209;p22"/>
          <p:cNvSpPr txBox="1"/>
          <p:nvPr/>
        </p:nvSpPr>
        <p:spPr>
          <a:xfrm>
            <a:off x="552000" y="1018525"/>
            <a:ext cx="10287000" cy="30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500">
                <a:solidFill>
                  <a:schemeClr val="dk1"/>
                </a:solidFill>
                <a:latin typeface="Nunito"/>
                <a:ea typeface="Nunito"/>
                <a:cs typeface="Nunito"/>
                <a:sym typeface="Nunito"/>
              </a:rPr>
              <a:t>Database changes:</a:t>
            </a:r>
            <a:endParaRPr b="1"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b="1" lang="en-US" sz="1500">
                <a:solidFill>
                  <a:schemeClr val="dk1"/>
                </a:solidFill>
                <a:latin typeface="Nunito"/>
                <a:ea typeface="Nunito"/>
                <a:cs typeface="Nunito"/>
                <a:sym typeface="Nunito"/>
              </a:rPr>
              <a:t>Fuel Price </a:t>
            </a:r>
            <a:endParaRPr b="1" sz="1500">
              <a:solidFill>
                <a:schemeClr val="dk1"/>
              </a:solidFill>
              <a:latin typeface="Nunito"/>
              <a:ea typeface="Nunito"/>
              <a:cs typeface="Nunito"/>
              <a:sym typeface="Nunito"/>
            </a:endParaRPr>
          </a:p>
          <a:p>
            <a:pPr indent="-323850" lvl="1" marL="914400" rtl="0" algn="l">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fuel_retail_price</a:t>
            </a:r>
            <a:endParaRPr sz="1500">
              <a:solidFill>
                <a:schemeClr val="dk1"/>
              </a:solidFill>
              <a:latin typeface="Nunito"/>
              <a:ea typeface="Nunito"/>
              <a:cs typeface="Nunito"/>
              <a:sym typeface="Nunito"/>
            </a:endParaRPr>
          </a:p>
          <a:p>
            <a:pPr indent="0" lvl="0" marL="914400" rtl="0" algn="l">
              <a:spcBef>
                <a:spcPts val="0"/>
              </a:spcBef>
              <a:spcAft>
                <a:spcPts val="0"/>
              </a:spcAft>
              <a:buNone/>
            </a:pPr>
            <a:r>
              <a:t/>
            </a:r>
            <a:endParaRPr sz="1500">
              <a:solidFill>
                <a:schemeClr val="dk1"/>
              </a:solidFill>
              <a:latin typeface="Nunito"/>
              <a:ea typeface="Nunito"/>
              <a:cs typeface="Nunito"/>
              <a:sym typeface="Nunito"/>
            </a:endParaRPr>
          </a:p>
          <a:p>
            <a:pPr indent="-330200" lvl="0" marL="457200" rtl="0" algn="l">
              <a:lnSpc>
                <a:spcPct val="150000"/>
              </a:lnSpc>
              <a:spcBef>
                <a:spcPts val="0"/>
              </a:spcBef>
              <a:spcAft>
                <a:spcPts val="0"/>
              </a:spcAft>
              <a:buClr>
                <a:schemeClr val="dk1"/>
              </a:buClr>
              <a:buSzPts val="1600"/>
              <a:buFont typeface="Nunito"/>
              <a:buChar char="●"/>
            </a:pPr>
            <a:r>
              <a:rPr b="1" lang="en-US" sz="1500">
                <a:solidFill>
                  <a:schemeClr val="dk1"/>
                </a:solidFill>
                <a:latin typeface="Nunito"/>
                <a:ea typeface="Nunito"/>
                <a:cs typeface="Nunito"/>
                <a:sym typeface="Nunito"/>
              </a:rPr>
              <a:t>Fuel Inventory Table(fuel_inventory)</a:t>
            </a:r>
            <a:r>
              <a:rPr b="1" lang="en-US" sz="1600">
                <a:solidFill>
                  <a:schemeClr val="dk1"/>
                </a:solidFill>
                <a:latin typeface="Nunito"/>
                <a:ea typeface="Nunito"/>
                <a:cs typeface="Nunito"/>
                <a:sym typeface="Nunito"/>
              </a:rPr>
              <a:t>:</a:t>
            </a:r>
            <a:endParaRPr b="1" sz="1600">
              <a:solidFill>
                <a:schemeClr val="dk1"/>
              </a:solidFill>
              <a:latin typeface="Nunito"/>
              <a:ea typeface="Nunito"/>
              <a:cs typeface="Nunito"/>
              <a:sym typeface="Nunito"/>
            </a:endParaRPr>
          </a:p>
          <a:p>
            <a:pPr indent="-317500" lvl="1" marL="914400" rtl="0" algn="l">
              <a:lnSpc>
                <a:spcPct val="150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start_date (Date)</a:t>
            </a:r>
            <a:endParaRPr>
              <a:solidFill>
                <a:schemeClr val="dk1"/>
              </a:solidFill>
              <a:latin typeface="Nunito"/>
              <a:ea typeface="Nunito"/>
              <a:cs typeface="Nunito"/>
              <a:sym typeface="Nunito"/>
            </a:endParaRPr>
          </a:p>
          <a:p>
            <a:pPr indent="-317500" lvl="1" marL="914400" rtl="0" algn="l">
              <a:lnSpc>
                <a:spcPct val="150000"/>
              </a:lnSpc>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fuel_price_id</a:t>
            </a:r>
            <a:endParaRPr>
              <a:solidFill>
                <a:schemeClr val="dk1"/>
              </a:solidFill>
              <a:latin typeface="Nunito"/>
              <a:ea typeface="Nunito"/>
              <a:cs typeface="Nunito"/>
              <a:sym typeface="Nunito"/>
            </a:endParaRPr>
          </a:p>
          <a:p>
            <a:pPr indent="0" lvl="0" marL="914400" rtl="0" algn="l">
              <a:lnSpc>
                <a:spcPct val="15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150000"/>
              </a:lnSpc>
              <a:spcBef>
                <a:spcPts val="0"/>
              </a:spcBef>
              <a:spcAft>
                <a:spcPts val="0"/>
              </a:spcAft>
              <a:buNone/>
            </a:pPr>
            <a:r>
              <a:rPr b="1" lang="en-US" sz="1500">
                <a:solidFill>
                  <a:schemeClr val="dk1"/>
                </a:solidFill>
                <a:latin typeface="Nunito"/>
                <a:ea typeface="Nunito"/>
                <a:cs typeface="Nunito"/>
                <a:sym typeface="Nunito"/>
              </a:rPr>
              <a:t>Add functionality:</a:t>
            </a:r>
            <a:endParaRPr b="1" sz="1500">
              <a:solidFill>
                <a:schemeClr val="dk1"/>
              </a:solidFill>
              <a:latin typeface="Nunito"/>
              <a:ea typeface="Nunito"/>
              <a:cs typeface="Nunito"/>
              <a:sym typeface="Nunito"/>
            </a:endParaRPr>
          </a:p>
          <a:p>
            <a:pPr indent="-323850" lvl="0" marL="457200" rtl="0" algn="l">
              <a:lnSpc>
                <a:spcPct val="150000"/>
              </a:lnSpc>
              <a:spcBef>
                <a:spcPts val="0"/>
              </a:spcBef>
              <a:spcAft>
                <a:spcPts val="0"/>
              </a:spcAft>
              <a:buClr>
                <a:schemeClr val="dk1"/>
              </a:buClr>
              <a:buSzPts val="1500"/>
              <a:buFont typeface="Nunito"/>
              <a:buChar char="●"/>
            </a:pPr>
            <a:r>
              <a:t/>
            </a:r>
            <a:endParaRPr b="1" sz="1500">
              <a:solidFill>
                <a:schemeClr val="dk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KC Changes</a:t>
            </a:r>
            <a:endParaRPr/>
          </a:p>
        </p:txBody>
      </p:sp>
      <p:sp>
        <p:nvSpPr>
          <p:cNvPr id="216" name="Google Shape;216;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7" name="Google Shape;217;p23"/>
          <p:cNvSpPr txBox="1"/>
          <p:nvPr/>
        </p:nvSpPr>
        <p:spPr>
          <a:xfrm>
            <a:off x="640200" y="1115525"/>
            <a:ext cx="110931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Nunito"/>
                <a:ea typeface="Nunito"/>
                <a:cs typeface="Nunito"/>
                <a:sym typeface="Nunito"/>
              </a:rPr>
              <a:t>Fuel Dispense :</a:t>
            </a:r>
            <a:endParaRPr b="1"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remove used_volume_ml functionality from fuel_purhcase.</a:t>
            </a:r>
            <a:endParaRPr sz="15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sz="1500">
                <a:solidFill>
                  <a:schemeClr val="dk1"/>
                </a:solidFill>
                <a:latin typeface="Nunito"/>
                <a:ea typeface="Nunito"/>
                <a:cs typeface="Nunito"/>
                <a:sym typeface="Nunito"/>
              </a:rPr>
              <a:t>Add Migration File:</a:t>
            </a:r>
            <a:endParaRPr b="1"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While doing release we need to update ‘total_volume_ml’ in fuel inventory record for active record to support the new changes.</a:t>
            </a:r>
            <a:endParaRPr sz="1500">
              <a:solidFill>
                <a:schemeClr val="dk1"/>
              </a:solidFill>
              <a:latin typeface="Nunito"/>
              <a:ea typeface="Nunito"/>
              <a:cs typeface="Nunito"/>
              <a:sym typeface="Nunito"/>
            </a:endParaRPr>
          </a:p>
          <a:p>
            <a:pPr indent="0" lvl="0" marL="914400" rtl="0" algn="l">
              <a:spcBef>
                <a:spcPts val="0"/>
              </a:spcBef>
              <a:spcAft>
                <a:spcPts val="0"/>
              </a:spcAft>
              <a:buNone/>
            </a:pPr>
            <a:r>
              <a:t/>
            </a:r>
            <a:endParaRPr sz="1500">
              <a:solidFill>
                <a:schemeClr val="dk1"/>
              </a:solidFill>
              <a:latin typeface="Nunito"/>
              <a:ea typeface="Nunito"/>
              <a:cs typeface="Nunito"/>
              <a:sym typeface="Nunito"/>
            </a:endParaRPr>
          </a:p>
          <a:p>
            <a:pPr indent="-323850" lvl="1" marL="914400" rtl="0" algn="l">
              <a:spcBef>
                <a:spcPts val="0"/>
              </a:spcBef>
              <a:spcAft>
                <a:spcPts val="0"/>
              </a:spcAft>
              <a:buClr>
                <a:schemeClr val="dk1"/>
              </a:buClr>
              <a:buSzPts val="1500"/>
              <a:buFont typeface="Nunito"/>
              <a:buChar char="○"/>
            </a:pPr>
            <a:r>
              <a:rPr lang="en-US">
                <a:solidFill>
                  <a:schemeClr val="dk1"/>
                </a:solidFill>
                <a:latin typeface="Nunito"/>
                <a:ea typeface="Nunito"/>
                <a:cs typeface="Nunito"/>
                <a:sym typeface="Nunito"/>
              </a:rPr>
              <a:t>create a migration file which sum up the refill records and update value in our current active record in fuel inventory table.</a:t>
            </a:r>
            <a:endParaRPr>
              <a:solidFill>
                <a:schemeClr val="dk1"/>
              </a:solidFill>
              <a:latin typeface="Nunito"/>
              <a:ea typeface="Nunito"/>
              <a:cs typeface="Nunito"/>
              <a:sym typeface="Nunito"/>
            </a:endParaRPr>
          </a:p>
          <a:p>
            <a:pPr indent="0" lvl="0" marL="91440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a:solidFill>
                  <a:schemeClr val="dk1"/>
                </a:solidFill>
                <a:latin typeface="Nunito"/>
                <a:ea typeface="Nunito"/>
                <a:cs typeface="Nunito"/>
                <a:sym typeface="Nunito"/>
              </a:rPr>
              <a:t>Remove API:</a:t>
            </a:r>
            <a:endParaRPr b="1">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Now VIVO won’t require data related to fuel sales so will be removing endpoint created for KVM project.</a:t>
            </a:r>
            <a:endParaRPr>
              <a:solidFill>
                <a:schemeClr val="dk1"/>
              </a:solidFill>
              <a:latin typeface="Nunito"/>
              <a:ea typeface="Nunito"/>
              <a:cs typeface="Nunito"/>
              <a:sym typeface="Nunito"/>
            </a:endParaRPr>
          </a:p>
          <a:p>
            <a:pPr indent="0" lvl="0" marL="914400" rtl="0" algn="l">
              <a:spcBef>
                <a:spcPts val="0"/>
              </a:spcBef>
              <a:spcAft>
                <a:spcPts val="0"/>
              </a:spcAft>
              <a:buNone/>
            </a:pPr>
            <a:r>
              <a:t/>
            </a:r>
            <a:endParaRPr>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remove</a:t>
            </a:r>
            <a:r>
              <a:rPr b="1" lang="en-US">
                <a:solidFill>
                  <a:schemeClr val="dk1"/>
                </a:solidFill>
                <a:latin typeface="Nunito"/>
                <a:ea typeface="Nunito"/>
                <a:cs typeface="Nunito"/>
                <a:sym typeface="Nunito"/>
              </a:rPr>
              <a:t> kvm/fuel-sales </a:t>
            </a:r>
            <a:r>
              <a:rPr lang="en-US">
                <a:solidFill>
                  <a:schemeClr val="dk1"/>
                </a:solidFill>
                <a:latin typeface="Nunito"/>
                <a:ea typeface="Nunito"/>
                <a:cs typeface="Nunito"/>
                <a:sym typeface="Nunito"/>
              </a:rPr>
              <a:t>endpoint.</a:t>
            </a:r>
            <a:endParaRPr>
              <a:solidFill>
                <a:schemeClr val="dk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KC Changes</a:t>
            </a:r>
            <a:endParaRPr/>
          </a:p>
        </p:txBody>
      </p:sp>
      <p:sp>
        <p:nvSpPr>
          <p:cNvPr id="224" name="Google Shape;224;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25" name="Google Shape;225;p24"/>
          <p:cNvSpPr txBox="1"/>
          <p:nvPr/>
        </p:nvSpPr>
        <p:spPr>
          <a:xfrm>
            <a:off x="688700" y="1309525"/>
            <a:ext cx="10287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Fuel Inventory:</a:t>
            </a:r>
            <a:endParaRPr b="1">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b="1" lang="en-US">
                <a:solidFill>
                  <a:schemeClr val="dk1"/>
                </a:solidFill>
                <a:latin typeface="Nunito"/>
                <a:ea typeface="Nunito"/>
                <a:cs typeface="Nunito"/>
                <a:sym typeface="Nunito"/>
              </a:rPr>
              <a:t> </a:t>
            </a:r>
            <a:r>
              <a:rPr lang="en-US">
                <a:solidFill>
                  <a:schemeClr val="dk1"/>
                </a:solidFill>
                <a:latin typeface="Nunito"/>
                <a:ea typeface="Nunito"/>
                <a:cs typeface="Nunito"/>
                <a:sym typeface="Nunito"/>
              </a:rPr>
              <a:t>fuel Inventory record comes from ERP when it goes to confirm status we are making changes in payload which required KC to create record.</a:t>
            </a:r>
            <a:endParaRPr>
              <a:latin typeface="Nunito"/>
              <a:ea typeface="Nunito"/>
              <a:cs typeface="Nunito"/>
              <a:sym typeface="Nunito"/>
            </a:endParaRPr>
          </a:p>
        </p:txBody>
      </p:sp>
      <p:graphicFrame>
        <p:nvGraphicFramePr>
          <p:cNvPr id="226" name="Google Shape;226;p24"/>
          <p:cNvGraphicFramePr/>
          <p:nvPr/>
        </p:nvGraphicFramePr>
        <p:xfrm>
          <a:off x="582000" y="2971825"/>
          <a:ext cx="3000000" cy="3000000"/>
        </p:xfrm>
        <a:graphic>
          <a:graphicData uri="http://schemas.openxmlformats.org/drawingml/2006/table">
            <a:tbl>
              <a:tblPr>
                <a:noFill/>
                <a:tableStyleId>{0FEE79C9-B6F8-492F-BD49-6E40367297C5}</a:tableStyleId>
              </a:tblPr>
              <a:tblGrid>
                <a:gridCol w="3429000"/>
                <a:gridCol w="3429000"/>
                <a:gridCol w="3429000"/>
              </a:tblGrid>
              <a:tr h="393700">
                <a:tc>
                  <a:txBody>
                    <a:bodyPr/>
                    <a:lstStyle/>
                    <a:p>
                      <a:pPr indent="0" lvl="0" marL="0" rtl="0" algn="l">
                        <a:spcBef>
                          <a:spcPts val="0"/>
                        </a:spcBef>
                        <a:spcAft>
                          <a:spcPts val="0"/>
                        </a:spcAft>
                        <a:buNone/>
                      </a:pPr>
                      <a:r>
                        <a:rPr lang="en-US"/>
                        <a:t>Endpoint</a:t>
                      </a:r>
                      <a:endParaRPr/>
                    </a:p>
                  </a:txBody>
                  <a:tcPr marT="91425" marB="91425" marR="91425" marL="91425"/>
                </a:tc>
                <a:tc>
                  <a:txBody>
                    <a:bodyPr/>
                    <a:lstStyle/>
                    <a:p>
                      <a:pPr indent="0" lvl="0" marL="0" rtl="0" algn="l">
                        <a:spcBef>
                          <a:spcPts val="0"/>
                        </a:spcBef>
                        <a:spcAft>
                          <a:spcPts val="0"/>
                        </a:spcAft>
                        <a:buNone/>
                      </a:pPr>
                      <a:r>
                        <a:rPr lang="en-US"/>
                        <a:t>Old Payload</a:t>
                      </a:r>
                      <a:endParaRPr/>
                    </a:p>
                  </a:txBody>
                  <a:tcPr marT="91425" marB="91425" marR="91425" marL="91425"/>
                </a:tc>
                <a:tc>
                  <a:txBody>
                    <a:bodyPr/>
                    <a:lstStyle/>
                    <a:p>
                      <a:pPr indent="0" lvl="0" marL="0" rtl="0" algn="l">
                        <a:spcBef>
                          <a:spcPts val="0"/>
                        </a:spcBef>
                        <a:spcAft>
                          <a:spcPts val="0"/>
                        </a:spcAft>
                        <a:buNone/>
                      </a:pPr>
                      <a:r>
                        <a:rPr lang="en-US"/>
                        <a:t>New Payload</a:t>
                      </a:r>
                      <a:endParaRPr/>
                    </a:p>
                  </a:txBody>
                  <a:tcPr marT="91425" marB="91425" marR="91425" marL="91425"/>
                </a:tc>
              </a:tr>
              <a:tr h="1877700">
                <a:tc>
                  <a:txBody>
                    <a:bodyPr/>
                    <a:lstStyle/>
                    <a:p>
                      <a:pPr indent="0" lvl="0" marL="0" rtl="0" algn="l">
                        <a:spcBef>
                          <a:spcPts val="0"/>
                        </a:spcBef>
                        <a:spcAft>
                          <a:spcPts val="0"/>
                        </a:spcAft>
                        <a:buNone/>
                      </a:pPr>
                      <a:r>
                        <a:rPr lang="en-US">
                          <a:solidFill>
                            <a:schemeClr val="dk1"/>
                          </a:solidFill>
                        </a:rPr>
                        <a:t>/erp/fuel/inventory</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 payload : {</a:t>
                      </a:r>
                      <a:endParaRPr>
                        <a:solidFill>
                          <a:schemeClr val="dk1"/>
                        </a:solidFill>
                      </a:endParaRPr>
                    </a:p>
                    <a:p>
                      <a:pPr indent="0" lvl="0" marL="0" rtl="0" algn="l">
                        <a:spcBef>
                          <a:spcPts val="0"/>
                        </a:spcBef>
                        <a:spcAft>
                          <a:spcPts val="0"/>
                        </a:spcAft>
                        <a:buNone/>
                      </a:pPr>
                      <a:r>
                        <a:rPr lang="en-US">
                          <a:solidFill>
                            <a:schemeClr val="dk1"/>
                          </a:solidFill>
                        </a:rPr>
                        <a:t>                  fuel_retail_price : float,</a:t>
                      </a:r>
                      <a:endParaRPr>
                        <a:solidFill>
                          <a:schemeClr val="dk1"/>
                        </a:solidFill>
                      </a:endParaRPr>
                    </a:p>
                    <a:p>
                      <a:pPr indent="0" lvl="0" marL="0" rtl="0" algn="l">
                        <a:spcBef>
                          <a:spcPts val="0"/>
                        </a:spcBef>
                        <a:spcAft>
                          <a:spcPts val="0"/>
                        </a:spcAft>
                        <a:buNone/>
                      </a:pPr>
                      <a:r>
                        <a:rPr lang="en-US">
                          <a:solidFill>
                            <a:schemeClr val="dk1"/>
                          </a:solidFill>
                        </a:rPr>
                        <a:t>                  fuel_wholesale_price: float,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erp_inventory_id: int,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total_inventory_ml : int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t>
                      </a:r>
                      <a:endParaRPr/>
                    </a:p>
                  </a:txBody>
                  <a:tcPr marT="91425" marB="91425" marR="91425" marL="91425"/>
                </a:tc>
                <a:tc>
                  <a:txBody>
                    <a:bodyPr/>
                    <a:lstStyle/>
                    <a:p>
                      <a:pPr indent="0" lvl="0" marL="0" rtl="0" algn="l">
                        <a:spcBef>
                          <a:spcPts val="0"/>
                        </a:spcBef>
                        <a:spcAft>
                          <a:spcPts val="0"/>
                        </a:spcAft>
                        <a:buNone/>
                      </a:pPr>
                      <a:r>
                        <a:rPr lang="en-US"/>
                        <a:t> payload : {</a:t>
                      </a:r>
                      <a:endParaRPr/>
                    </a:p>
                    <a:p>
                      <a:pPr indent="0" lvl="0" marL="0" rtl="0" algn="l">
                        <a:spcBef>
                          <a:spcPts val="0"/>
                        </a:spcBef>
                        <a:spcAft>
                          <a:spcPts val="0"/>
                        </a:spcAft>
                        <a:buNone/>
                      </a:pPr>
                      <a:r>
                        <a:rPr lang="en-US"/>
                        <a:t>		date : Date,</a:t>
                      </a:r>
                      <a:endParaRPr/>
                    </a:p>
                    <a:p>
                      <a:pPr indent="0" lvl="0" marL="0" rtl="0" algn="l">
                        <a:spcBef>
                          <a:spcPts val="0"/>
                        </a:spcBef>
                        <a:spcAft>
                          <a:spcPts val="0"/>
                        </a:spcAft>
                        <a:buNone/>
                      </a:pPr>
                      <a:r>
                        <a:rPr lang="en-US"/>
                        <a:t>                  fuel_retail_price: float,</a:t>
                      </a:r>
                      <a:endParaRPr/>
                    </a:p>
                    <a:p>
                      <a:pPr indent="0" lvl="0" marL="0" rtl="0" algn="l">
                        <a:spcBef>
                          <a:spcPts val="0"/>
                        </a:spcBef>
                        <a:spcAft>
                          <a:spcPts val="0"/>
                        </a:spcAft>
                        <a:buNone/>
                      </a:pPr>
                      <a:r>
                        <a:rPr lang="en-US"/>
                        <a:t>                  fuel_wholesale_price: float,          </a:t>
                      </a:r>
                      <a:r>
                        <a:rPr lang="en-US">
                          <a:solidFill>
                            <a:schemeClr val="dk1"/>
                          </a:solidFill>
                        </a:rPr>
                        <a:t>                                </a:t>
                      </a:r>
                      <a:endParaRPr>
                        <a:solidFill>
                          <a:schemeClr val="dk1"/>
                        </a:solidFill>
                      </a:endParaRPr>
                    </a:p>
                    <a:p>
                      <a:pPr indent="0" lvl="0" marL="0" rtl="0" algn="l">
                        <a:spcBef>
                          <a:spcPts val="0"/>
                        </a:spcBef>
                        <a:spcAft>
                          <a:spcPts val="0"/>
                        </a:spcAft>
                        <a:buNone/>
                      </a:pPr>
                      <a:r>
                        <a:rPr lang="en-US">
                          <a:solidFill>
                            <a:schemeClr val="dk1"/>
                          </a:solidFill>
                        </a:rPr>
                        <a:t>                  erp_inventory_id: int</a:t>
                      </a:r>
                      <a:r>
                        <a:rPr lang="en-US"/>
                        <a:t>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KC Changes</a:t>
            </a:r>
            <a:endParaRPr/>
          </a:p>
        </p:txBody>
      </p:sp>
      <p:sp>
        <p:nvSpPr>
          <p:cNvPr id="232" name="Google Shape;232;p2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33" name="Google Shape;233;p25"/>
          <p:cNvSpPr txBox="1"/>
          <p:nvPr/>
        </p:nvSpPr>
        <p:spPr>
          <a:xfrm>
            <a:off x="2648000" y="711125"/>
            <a:ext cx="5389500" cy="62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graphicFrame>
        <p:nvGraphicFramePr>
          <p:cNvPr id="234" name="Google Shape;234;p25"/>
          <p:cNvGraphicFramePr/>
          <p:nvPr/>
        </p:nvGraphicFramePr>
        <p:xfrm>
          <a:off x="559525" y="1223400"/>
          <a:ext cx="3000000" cy="3000000"/>
        </p:xfrm>
        <a:graphic>
          <a:graphicData uri="http://schemas.openxmlformats.org/drawingml/2006/table">
            <a:tbl>
              <a:tblPr>
                <a:noFill/>
                <a:tableStyleId>{0FEE79C9-B6F8-492F-BD49-6E40367297C5}</a:tableStyleId>
              </a:tblPr>
              <a:tblGrid>
                <a:gridCol w="5412500"/>
                <a:gridCol w="5412500"/>
              </a:tblGrid>
              <a:tr h="381000">
                <a:tc>
                  <a:txBody>
                    <a:bodyPr/>
                    <a:lstStyle/>
                    <a:p>
                      <a:pPr indent="0" lvl="0" marL="0" rtl="0" algn="l">
                        <a:spcBef>
                          <a:spcPts val="0"/>
                        </a:spcBef>
                        <a:spcAft>
                          <a:spcPts val="0"/>
                        </a:spcAft>
                        <a:buNone/>
                      </a:pPr>
                      <a:r>
                        <a:rPr lang="en-US"/>
                        <a:t>endpoints</a:t>
                      </a:r>
                      <a:endParaRPr/>
                    </a:p>
                  </a:txBody>
                  <a:tcPr marT="91425" marB="91425" marR="91425" marL="91425"/>
                </a:tc>
                <a:tc>
                  <a:txBody>
                    <a:bodyPr/>
                    <a:lstStyle/>
                    <a:p>
                      <a:pPr indent="0" lvl="0" marL="0" rtl="0" algn="l">
                        <a:spcBef>
                          <a:spcPts val="0"/>
                        </a:spcBef>
                        <a:spcAft>
                          <a:spcPts val="0"/>
                        </a:spcAft>
                        <a:buNone/>
                      </a:pPr>
                      <a:r>
                        <a:rPr lang="en-US"/>
                        <a:t> erp/fuel-inventory/update</a:t>
                      </a:r>
                      <a:endParaRPr/>
                    </a:p>
                  </a:txBody>
                  <a:tcPr marT="91425" marB="91425" marR="91425" marL="91425"/>
                </a:tc>
              </a:tr>
              <a:tr h="381000">
                <a:tc>
                  <a:txBody>
                    <a:bodyPr/>
                    <a:lstStyle/>
                    <a:p>
                      <a:pPr indent="0" lvl="0" marL="0" rtl="0" algn="l">
                        <a:spcBef>
                          <a:spcPts val="0"/>
                        </a:spcBef>
                        <a:spcAft>
                          <a:spcPts val="0"/>
                        </a:spcAft>
                        <a:buNone/>
                      </a:pPr>
                      <a:r>
                        <a:rPr lang="en-US"/>
                        <a:t>payload</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t>{</a:t>
                      </a:r>
                      <a:endParaRPr/>
                    </a:p>
                    <a:p>
                      <a:pPr indent="0" lvl="0" marL="0" rtl="0" algn="l">
                        <a:spcBef>
                          <a:spcPts val="0"/>
                        </a:spcBef>
                        <a:spcAft>
                          <a:spcPts val="0"/>
                        </a:spcAft>
                        <a:buNone/>
                      </a:pPr>
                      <a:r>
                        <a:rPr lang="en-US"/>
                        <a:t>  fuel_point: { </a:t>
                      </a:r>
                      <a:endParaRPr/>
                    </a:p>
                    <a:p>
                      <a:pPr indent="0" lvl="0" marL="0" rtl="0" algn="l">
                        <a:spcBef>
                          <a:spcPts val="0"/>
                        </a:spcBef>
                        <a:spcAft>
                          <a:spcPts val="0"/>
                        </a:spcAft>
                        <a:buClr>
                          <a:schemeClr val="dk1"/>
                        </a:buClr>
                        <a:buSzPts val="1100"/>
                        <a:buFont typeface="Arial"/>
                        <a:buNone/>
                      </a:pPr>
                      <a:r>
                        <a:rPr lang="en-US"/>
                        <a:t>                       fuel_sale_in_ml : int,</a:t>
                      </a:r>
                      <a:endParaRPr/>
                    </a:p>
                    <a:p>
                      <a:pPr indent="0" lvl="0" marL="0" rtl="0" algn="l">
                        <a:spcBef>
                          <a:spcPts val="0"/>
                        </a:spcBef>
                        <a:spcAft>
                          <a:spcPts val="0"/>
                        </a:spcAft>
                        <a:buNone/>
                      </a:pPr>
                      <a:r>
                        <a:rPr lang="en-US"/>
                        <a:t>                       </a:t>
                      </a:r>
                      <a:r>
                        <a:rPr lang="en-US"/>
                        <a:t>free_fuel_sale_in_ml: int,</a:t>
                      </a:r>
                      <a:endParaRPr/>
                    </a:p>
                    <a:p>
                      <a:pPr indent="0" lvl="0" marL="0" rtl="0" algn="l">
                        <a:spcBef>
                          <a:spcPts val="0"/>
                        </a:spcBef>
                        <a:spcAft>
                          <a:spcPts val="0"/>
                        </a:spcAft>
                        <a:buNone/>
                      </a:pPr>
                      <a:r>
                        <a:rPr lang="en-US"/>
                        <a:t>                       total_kp_adjustement</a:t>
                      </a:r>
                      <a:r>
                        <a:rPr lang="en-US">
                          <a:solidFill>
                            <a:schemeClr val="dk1"/>
                          </a:solidFill>
                        </a:rPr>
                        <a:t>_in_ml</a:t>
                      </a:r>
                      <a:r>
                        <a:rPr lang="en-US"/>
                        <a:t>: int,</a:t>
                      </a:r>
                      <a:endParaRPr/>
                    </a:p>
                    <a:p>
                      <a:pPr indent="0" lvl="0" marL="0" rtl="0" algn="l">
                        <a:spcBef>
                          <a:spcPts val="0"/>
                        </a:spcBef>
                        <a:spcAft>
                          <a:spcPts val="0"/>
                        </a:spcAft>
                        <a:buNone/>
                      </a:pPr>
                      <a:r>
                        <a:rPr lang="en-US"/>
                        <a:t>                       total_kp_refill_in_ml: int,</a:t>
                      </a:r>
                      <a:endParaRPr/>
                    </a:p>
                    <a:p>
                      <a:pPr indent="0" lvl="0" marL="0" rtl="0" algn="l">
                        <a:spcBef>
                          <a:spcPts val="0"/>
                        </a:spcBef>
                        <a:spcAft>
                          <a:spcPts val="0"/>
                        </a:spcAft>
                        <a:buNone/>
                      </a:pPr>
                      <a:r>
                        <a:rPr lang="en-US"/>
                        <a:t>                      </a:t>
                      </a:r>
                      <a:r>
                        <a:rPr lang="en-US">
                          <a:solidFill>
                            <a:schemeClr val="dk1"/>
                          </a:solidFill>
                        </a:rPr>
                        <a:t> total_kp_maintenance_in_ml: int,</a:t>
                      </a:r>
                      <a:endParaRPr/>
                    </a:p>
                    <a:p>
                      <a:pPr indent="0" lvl="0" marL="0" rtl="0" algn="l">
                        <a:spcBef>
                          <a:spcPts val="0"/>
                        </a:spcBef>
                        <a:spcAft>
                          <a:spcPts val="0"/>
                        </a:spcAft>
                        <a:buClr>
                          <a:schemeClr val="dk1"/>
                        </a:buClr>
                        <a:buSzPts val="1100"/>
                        <a:buFont typeface="Arial"/>
                        <a:buNone/>
                      </a:pPr>
                      <a:r>
                        <a:rPr lang="en-US"/>
                        <a:t>                     </a:t>
                      </a:r>
                      <a:r>
                        <a:rPr lang="en-US"/>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micro_tanker: {</a:t>
                      </a:r>
                      <a:endParaRPr/>
                    </a:p>
                    <a:p>
                      <a:pPr indent="0" lvl="0" marL="0" rtl="0" algn="l">
                        <a:spcBef>
                          <a:spcPts val="0"/>
                        </a:spcBef>
                        <a:spcAft>
                          <a:spcPts val="0"/>
                        </a:spcAft>
                        <a:buNone/>
                      </a:pPr>
                      <a:r>
                        <a:rPr lang="en-US"/>
                        <a:t>                         total_mt_refill_in_ml: int,</a:t>
                      </a:r>
                      <a:endParaRPr/>
                    </a:p>
                    <a:p>
                      <a:pPr indent="0" lvl="0" marL="0" rtl="0" algn="l">
                        <a:spcBef>
                          <a:spcPts val="0"/>
                        </a:spcBef>
                        <a:spcAft>
                          <a:spcPts val="0"/>
                        </a:spcAft>
                        <a:buClr>
                          <a:schemeClr val="dk1"/>
                        </a:buClr>
                        <a:buSzPts val="1100"/>
                        <a:buFont typeface="Arial"/>
                        <a:buNone/>
                      </a:pPr>
                      <a:r>
                        <a:rPr lang="en-US"/>
                        <a:t>                         total_mt_refill_to_kp_ml: int,</a:t>
                      </a:r>
                      <a:endParaRPr/>
                    </a:p>
                    <a:p>
                      <a:pPr indent="0" lvl="0" marL="0" rtl="0" algn="l">
                        <a:spcBef>
                          <a:spcPts val="0"/>
                        </a:spcBef>
                        <a:spcAft>
                          <a:spcPts val="0"/>
                        </a:spcAft>
                        <a:buNone/>
                      </a:pPr>
                      <a:r>
                        <a:rPr lang="en-US"/>
                        <a:t>                         total_mt_adjustement</a:t>
                      </a:r>
                      <a:r>
                        <a:rPr lang="en-US">
                          <a:solidFill>
                            <a:schemeClr val="dk1"/>
                          </a:solidFill>
                        </a:rPr>
                        <a:t>_in_ml</a:t>
                      </a:r>
                      <a:r>
                        <a:rPr lang="en-US"/>
                        <a:t>: int,</a:t>
                      </a:r>
                      <a:endParaRPr/>
                    </a:p>
                    <a:p>
                      <a:pPr indent="0" lvl="0" marL="0" rtl="0" algn="l">
                        <a:spcBef>
                          <a:spcPts val="0"/>
                        </a:spcBef>
                        <a:spcAft>
                          <a:spcPts val="0"/>
                        </a:spcAft>
                        <a:buClr>
                          <a:schemeClr val="dk1"/>
                        </a:buClr>
                        <a:buSzPts val="1100"/>
                        <a:buFont typeface="Arial"/>
                        <a:buNone/>
                      </a:pPr>
                      <a:r>
                        <a:rPr lang="en-US"/>
                        <a:t>                         total_mt_maintenance</a:t>
                      </a:r>
                      <a:r>
                        <a:rPr lang="en-US">
                          <a:solidFill>
                            <a:schemeClr val="dk1"/>
                          </a:solidFill>
                        </a:rPr>
                        <a:t>_in_ml</a:t>
                      </a:r>
                      <a:r>
                        <a:rPr lang="en-US"/>
                        <a:t>: int  </a:t>
                      </a:r>
                      <a:endParaRPr/>
                    </a:p>
                    <a:p>
                      <a:pPr indent="0" lvl="0" marL="0" rtl="0" algn="l">
                        <a:spcBef>
                          <a:spcPts val="0"/>
                        </a:spcBef>
                        <a:spcAft>
                          <a:spcPts val="0"/>
                        </a:spcAft>
                        <a:buNone/>
                      </a:pPr>
                      <a:r>
                        <a:rPr lang="en-US"/>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inventory_valuation: float,</a:t>
                      </a:r>
                      <a:endParaRPr/>
                    </a:p>
                    <a:p>
                      <a:pPr indent="0" lvl="0" marL="0" rtl="0" algn="l">
                        <a:spcBef>
                          <a:spcPts val="0"/>
                        </a:spcBef>
                        <a:spcAft>
                          <a:spcPts val="0"/>
                        </a:spcAft>
                        <a:buClr>
                          <a:schemeClr val="dk1"/>
                        </a:buClr>
                        <a:buSzPts val="1100"/>
                        <a:buFont typeface="Arial"/>
                        <a:buNone/>
                      </a:pPr>
                      <a:r>
                        <a:rPr lang="en-US"/>
                        <a:t> job_id : int,   </a:t>
                      </a:r>
                      <a:endParaRPr/>
                    </a:p>
                    <a:p>
                      <a:pPr indent="0" lvl="0" marL="0" rtl="0" algn="l">
                        <a:spcBef>
                          <a:spcPts val="0"/>
                        </a:spcBef>
                        <a:spcAft>
                          <a:spcPts val="0"/>
                        </a:spcAft>
                        <a:buClr>
                          <a:schemeClr val="dk1"/>
                        </a:buClr>
                        <a:buSzPts val="1100"/>
                        <a:buFont typeface="Arial"/>
                        <a:buNone/>
                      </a:pPr>
                      <a:r>
                        <a:rPr lang="en-US"/>
                        <a:t> task_datetime - timestamp</a:t>
                      </a:r>
                      <a:endParaRPr/>
                    </a:p>
                    <a:p>
                      <a:pPr indent="0" lvl="0" marL="0" rtl="0" algn="l">
                        <a:spcBef>
                          <a:spcPts val="0"/>
                        </a:spcBef>
                        <a:spcAft>
                          <a:spcPts val="0"/>
                        </a:spcAft>
                        <a:buClr>
                          <a:schemeClr val="dk1"/>
                        </a:buClr>
                        <a:buSzPts val="1100"/>
                        <a:buFont typeface="Arial"/>
                        <a:buNone/>
                      </a:pPr>
                      <a:r>
                        <a:rPr lang="en-US"/>
                        <a:t>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ERP Workflow Diagram</a:t>
            </a:r>
            <a:endParaRPr/>
          </a:p>
        </p:txBody>
      </p:sp>
      <p:sp>
        <p:nvSpPr>
          <p:cNvPr id="241" name="Google Shape;241;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42" name="Google Shape;242;p26">
            <a:hlinkClick r:id="rId3"/>
          </p:cNvPr>
          <p:cNvPicPr preferRelativeResize="0"/>
          <p:nvPr/>
        </p:nvPicPr>
        <p:blipFill>
          <a:blip r:embed="rId4">
            <a:alphaModFix/>
          </a:blip>
          <a:stretch>
            <a:fillRect/>
          </a:stretch>
        </p:blipFill>
        <p:spPr>
          <a:xfrm>
            <a:off x="1074475" y="1095700"/>
            <a:ext cx="9645000" cy="516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nvSpPr>
        <p:spPr>
          <a:xfrm>
            <a:off x="138750" y="955950"/>
            <a:ext cx="11914500" cy="6492600"/>
          </a:xfrm>
          <a:prstGeom prst="rect">
            <a:avLst/>
          </a:prstGeom>
          <a:noFill/>
          <a:ln>
            <a:noFill/>
          </a:ln>
        </p:spPr>
        <p:txBody>
          <a:bodyPr anchorCtr="0" anchor="t" bIns="91425" lIns="91425" spcFirstLastPara="1" rIns="91425" wrap="square" tIns="91425">
            <a:spAutoFit/>
          </a:bodyPr>
          <a:lstStyle/>
          <a:p>
            <a:pPr indent="-177800" lvl="0" marL="228600" rtl="0" algn="l">
              <a:lnSpc>
                <a:spcPct val="115000"/>
              </a:lnSpc>
              <a:spcBef>
                <a:spcPts val="0"/>
              </a:spcBef>
              <a:spcAft>
                <a:spcPts val="0"/>
              </a:spcAft>
              <a:buClr>
                <a:schemeClr val="dk1"/>
              </a:buClr>
              <a:buSzPts val="2000"/>
              <a:buChar char="●"/>
            </a:pPr>
            <a:r>
              <a:rPr lang="en-US" sz="2000">
                <a:solidFill>
                  <a:schemeClr val="dk1"/>
                </a:solidFill>
                <a:latin typeface="Nunito"/>
                <a:ea typeface="Nunito"/>
                <a:cs typeface="Nunito"/>
                <a:sym typeface="Nunito"/>
              </a:rPr>
              <a:t>API</a:t>
            </a:r>
            <a:endParaRPr sz="2000">
              <a:solidFill>
                <a:schemeClr val="dk1"/>
              </a:solidFill>
              <a:latin typeface="Nunito"/>
              <a:ea typeface="Nunito"/>
              <a:cs typeface="Nunito"/>
              <a:sym typeface="Nunito"/>
            </a:endParaRPr>
          </a:p>
          <a:p>
            <a:pPr indent="-228600" lvl="1" marL="685800" rtl="0" algn="l">
              <a:lnSpc>
                <a:spcPct val="115000"/>
              </a:lnSpc>
              <a:spcBef>
                <a:spcPts val="0"/>
              </a:spcBef>
              <a:spcAft>
                <a:spcPts val="0"/>
              </a:spcAft>
              <a:buClr>
                <a:schemeClr val="dk1"/>
              </a:buClr>
              <a:buSzPts val="2000"/>
              <a:buChar char="○"/>
            </a:pPr>
            <a:r>
              <a:rPr lang="en-US" sz="1800">
                <a:solidFill>
                  <a:schemeClr val="dk1"/>
                </a:solidFill>
                <a:latin typeface="Nunito"/>
                <a:ea typeface="Nunito"/>
                <a:cs typeface="Nunito"/>
                <a:sym typeface="Nunito"/>
              </a:rPr>
              <a:t>Add</a:t>
            </a:r>
            <a:endParaRPr sz="1800">
              <a:solidFill>
                <a:schemeClr val="dk1"/>
              </a:solidFill>
              <a:latin typeface="Nunito"/>
              <a:ea typeface="Nunito"/>
              <a:cs typeface="Nunito"/>
              <a:sym typeface="Nunito"/>
            </a:endParaRPr>
          </a:p>
          <a:p>
            <a:pPr indent="-215900" lvl="2" marL="11430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New endpoint to receive Fuel Transaction data in ERP from KOKO CORE</a:t>
            </a:r>
            <a:endParaRPr sz="1600">
              <a:solidFill>
                <a:schemeClr val="dk1"/>
              </a:solidFill>
              <a:latin typeface="Nunito"/>
              <a:ea typeface="Nunito"/>
              <a:cs typeface="Nunito"/>
              <a:sym typeface="Nunito"/>
            </a:endParaRPr>
          </a:p>
          <a:p>
            <a:pPr indent="-215900" lvl="2" marL="11430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New category(koko_update_fuel_transaction) in internal job tracker to process Fuel Transaction data</a:t>
            </a:r>
            <a:endParaRPr sz="1600">
              <a:solidFill>
                <a:schemeClr val="dk1"/>
              </a:solidFill>
              <a:latin typeface="Nunito"/>
              <a:ea typeface="Nunito"/>
              <a:cs typeface="Nunito"/>
              <a:sym typeface="Nunito"/>
            </a:endParaRPr>
          </a:p>
          <a:p>
            <a:pPr indent="0" lvl="0" marL="1143000" rtl="0" algn="l">
              <a:lnSpc>
                <a:spcPct val="115000"/>
              </a:lnSpc>
              <a:spcBef>
                <a:spcPts val="0"/>
              </a:spcBef>
              <a:spcAft>
                <a:spcPts val="0"/>
              </a:spcAft>
              <a:buNone/>
            </a:pPr>
            <a:r>
              <a:t/>
            </a:r>
            <a:endParaRPr sz="1600">
              <a:solidFill>
                <a:schemeClr val="dk1"/>
              </a:solidFill>
              <a:latin typeface="Nunito"/>
              <a:ea typeface="Nunito"/>
              <a:cs typeface="Nunito"/>
              <a:sym typeface="Nunito"/>
            </a:endParaRPr>
          </a:p>
          <a:p>
            <a:pPr indent="-177800" lvl="0" marL="228600" rtl="0" algn="l">
              <a:lnSpc>
                <a:spcPct val="115000"/>
              </a:lnSpc>
              <a:spcBef>
                <a:spcPts val="0"/>
              </a:spcBef>
              <a:spcAft>
                <a:spcPts val="0"/>
              </a:spcAft>
              <a:buClr>
                <a:schemeClr val="dk1"/>
              </a:buClr>
              <a:buSzPts val="2000"/>
              <a:buChar char="●"/>
            </a:pPr>
            <a:r>
              <a:rPr lang="en-US" sz="2000">
                <a:solidFill>
                  <a:schemeClr val="dk1"/>
                </a:solidFill>
                <a:latin typeface="Nunito"/>
                <a:ea typeface="Nunito"/>
                <a:cs typeface="Nunito"/>
                <a:sym typeface="Nunito"/>
              </a:rPr>
              <a:t>Table</a:t>
            </a:r>
            <a:endParaRPr sz="2000">
              <a:solidFill>
                <a:schemeClr val="dk1"/>
              </a:solidFill>
              <a:latin typeface="Nunito"/>
              <a:ea typeface="Nunito"/>
              <a:cs typeface="Nunito"/>
              <a:sym typeface="Nunito"/>
            </a:endParaRPr>
          </a:p>
          <a:p>
            <a:pPr indent="-215900" lvl="1" marL="685800" rtl="0" algn="l">
              <a:lnSpc>
                <a:spcPct val="115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Add</a:t>
            </a:r>
            <a:endParaRPr sz="1600">
              <a:solidFill>
                <a:schemeClr val="dk1"/>
              </a:solidFill>
              <a:latin typeface="Nunito"/>
              <a:ea typeface="Nunito"/>
              <a:cs typeface="Nunito"/>
              <a:sym typeface="Nunito"/>
            </a:endParaRPr>
          </a:p>
          <a:p>
            <a:pPr indent="-215900" lvl="2" marL="11430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New table(koko_fuel_transaction) to maintain Fuel Transaction data(1 Record for daily basis)</a:t>
            </a:r>
            <a:endParaRPr sz="1600">
              <a:solidFill>
                <a:schemeClr val="dk1"/>
              </a:solidFill>
              <a:latin typeface="Nunito"/>
              <a:ea typeface="Nunito"/>
              <a:cs typeface="Nunito"/>
              <a:sym typeface="Nunito"/>
            </a:endParaRPr>
          </a:p>
          <a:p>
            <a:pPr indent="0" lvl="0" marL="1143000" rtl="0" algn="l">
              <a:lnSpc>
                <a:spcPct val="115000"/>
              </a:lnSpc>
              <a:spcBef>
                <a:spcPts val="0"/>
              </a:spcBef>
              <a:spcAft>
                <a:spcPts val="0"/>
              </a:spcAft>
              <a:buNone/>
            </a:pPr>
            <a:r>
              <a:t/>
            </a:r>
            <a:endParaRPr sz="1600">
              <a:solidFill>
                <a:schemeClr val="dk1"/>
              </a:solidFill>
              <a:latin typeface="Nunito"/>
              <a:ea typeface="Nunito"/>
              <a:cs typeface="Nunito"/>
              <a:sym typeface="Nunito"/>
            </a:endParaRPr>
          </a:p>
          <a:p>
            <a:pPr indent="-177800" lvl="0" marL="228600" rtl="0" algn="l">
              <a:lnSpc>
                <a:spcPct val="115000"/>
              </a:lnSpc>
              <a:spcBef>
                <a:spcPts val="0"/>
              </a:spcBef>
              <a:spcAft>
                <a:spcPts val="0"/>
              </a:spcAft>
              <a:buClr>
                <a:schemeClr val="dk1"/>
              </a:buClr>
              <a:buSzPts val="2000"/>
              <a:buChar char="●"/>
            </a:pPr>
            <a:r>
              <a:rPr lang="en-US" sz="2000">
                <a:solidFill>
                  <a:schemeClr val="dk1"/>
                </a:solidFill>
                <a:latin typeface="Nunito"/>
                <a:ea typeface="Nunito"/>
                <a:cs typeface="Nunito"/>
                <a:sym typeface="Nunito"/>
              </a:rPr>
              <a:t>Function</a:t>
            </a:r>
            <a:endParaRPr sz="2000">
              <a:solidFill>
                <a:schemeClr val="dk1"/>
              </a:solidFill>
              <a:latin typeface="Nunito"/>
              <a:ea typeface="Nunito"/>
              <a:cs typeface="Nunito"/>
              <a:sym typeface="Nunito"/>
            </a:endParaRPr>
          </a:p>
          <a:p>
            <a:pPr indent="-215900" lvl="1" marL="685800" rtl="0" algn="l">
              <a:lnSpc>
                <a:spcPct val="115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Update</a:t>
            </a:r>
            <a:endParaRPr sz="1800">
              <a:solidFill>
                <a:schemeClr val="dk1"/>
              </a:solidFill>
              <a:latin typeface="Nunito"/>
              <a:ea typeface="Nunito"/>
              <a:cs typeface="Nunito"/>
              <a:sym typeface="Nunito"/>
            </a:endParaRPr>
          </a:p>
          <a:p>
            <a:pPr indent="-215900" lvl="2" marL="11430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cron_generate_wholesaler_fuel_invoices(Koko Buys Fuel Cron)</a:t>
            </a:r>
            <a:endParaRPr sz="1600">
              <a:solidFill>
                <a:schemeClr val="dk1"/>
              </a:solidFill>
              <a:latin typeface="Nunito"/>
              <a:ea typeface="Nunito"/>
              <a:cs typeface="Nunito"/>
              <a:sym typeface="Nunito"/>
            </a:endParaRPr>
          </a:p>
          <a:p>
            <a:pPr indent="-228600" lvl="3" marL="1600200" rtl="0" algn="l">
              <a:lnSpc>
                <a:spcPct val="115000"/>
              </a:lnSpc>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Use MT refill to compute total qty for the day and update vendor(1 Bill with qty from micro tanker refill)</a:t>
            </a:r>
            <a:endParaRPr sz="1600">
              <a:solidFill>
                <a:schemeClr val="dk1"/>
              </a:solidFill>
              <a:latin typeface="Nunito"/>
              <a:ea typeface="Nunito"/>
              <a:cs typeface="Nunito"/>
              <a:sym typeface="Nunito"/>
            </a:endParaRPr>
          </a:p>
          <a:p>
            <a:pPr indent="0" lvl="0" marL="228600" rtl="0" algn="l">
              <a:lnSpc>
                <a:spcPct val="90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sz="1600">
              <a:solidFill>
                <a:schemeClr val="dk1"/>
              </a:solidFill>
              <a:latin typeface="Nunito"/>
              <a:ea typeface="Nunito"/>
              <a:cs typeface="Nunito"/>
              <a:sym typeface="Nunito"/>
            </a:endParaRPr>
          </a:p>
          <a:p>
            <a:pPr indent="0" lvl="0" marL="228600" rtl="0" algn="l">
              <a:lnSpc>
                <a:spcPct val="90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sz="2800">
              <a:solidFill>
                <a:schemeClr val="dk1"/>
              </a:solidFill>
              <a:latin typeface="Nunito"/>
              <a:ea typeface="Nunito"/>
              <a:cs typeface="Nunito"/>
              <a:sym typeface="Nunito"/>
            </a:endParaRPr>
          </a:p>
          <a:p>
            <a:pPr indent="0" lvl="0" marL="685800" rtl="0" algn="l">
              <a:lnSpc>
                <a:spcPct val="90000"/>
              </a:lnSpc>
              <a:spcBef>
                <a:spcPts val="0"/>
              </a:spcBef>
              <a:spcAft>
                <a:spcPts val="0"/>
              </a:spcAft>
              <a:buNone/>
            </a:pPr>
            <a:r>
              <a:t/>
            </a:r>
            <a:endParaRPr sz="2800">
              <a:solidFill>
                <a:schemeClr val="dk1"/>
              </a:solidFill>
              <a:latin typeface="Nunito"/>
              <a:ea typeface="Nunito"/>
              <a:cs typeface="Nunito"/>
              <a:sym typeface="Nunito"/>
            </a:endParaRPr>
          </a:p>
          <a:p>
            <a:pPr indent="0" lvl="0" marL="685800" rtl="0" algn="l">
              <a:lnSpc>
                <a:spcPct val="90000"/>
              </a:lnSpc>
              <a:spcBef>
                <a:spcPts val="0"/>
              </a:spcBef>
              <a:spcAft>
                <a:spcPts val="0"/>
              </a:spcAft>
              <a:buNone/>
            </a:pPr>
            <a:r>
              <a:t/>
            </a:r>
            <a:endParaRPr sz="2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sz="2800">
              <a:solidFill>
                <a:schemeClr val="dk1"/>
              </a:solidFill>
              <a:latin typeface="Nunito"/>
              <a:ea typeface="Nunito"/>
              <a:cs typeface="Nunito"/>
              <a:sym typeface="Nunito"/>
            </a:endParaRPr>
          </a:p>
        </p:txBody>
      </p:sp>
      <p:sp>
        <p:nvSpPr>
          <p:cNvPr id="249" name="Google Shape;249;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ERP Change</a:t>
            </a:r>
            <a:endParaRPr/>
          </a:p>
        </p:txBody>
      </p:sp>
      <p:sp>
        <p:nvSpPr>
          <p:cNvPr id="250" name="Google Shape;250;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